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2"/>
  </p:notesMasterIdLst>
  <p:sldIdLst>
    <p:sldId id="306" r:id="rId6"/>
    <p:sldId id="317" r:id="rId7"/>
    <p:sldId id="319" r:id="rId8"/>
    <p:sldId id="338" r:id="rId9"/>
    <p:sldId id="339" r:id="rId10"/>
    <p:sldId id="340" r:id="rId11"/>
    <p:sldId id="341" r:id="rId12"/>
    <p:sldId id="342" r:id="rId13"/>
    <p:sldId id="333" r:id="rId14"/>
    <p:sldId id="337" r:id="rId15"/>
    <p:sldId id="343" r:id="rId16"/>
    <p:sldId id="344" r:id="rId17"/>
    <p:sldId id="345" r:id="rId18"/>
    <p:sldId id="336" r:id="rId19"/>
    <p:sldId id="321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1701CC-44AF-48C1-A268-7F1D8A340EB2}">
          <p14:sldIdLst>
            <p14:sldId id="306"/>
            <p14:sldId id="317"/>
            <p14:sldId id="319"/>
            <p14:sldId id="338"/>
            <p14:sldId id="339"/>
            <p14:sldId id="340"/>
            <p14:sldId id="341"/>
            <p14:sldId id="342"/>
            <p14:sldId id="333"/>
            <p14:sldId id="337"/>
            <p14:sldId id="343"/>
            <p14:sldId id="344"/>
            <p14:sldId id="345"/>
            <p14:sldId id="336"/>
            <p14:sldId id="321"/>
            <p14:sldId id="305"/>
          </p14:sldIdLst>
        </p14:section>
        <p14:section name="OMWBD" id="{2B2394A9-7DAF-4C59-8A92-5E4F48D5127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71F31A-76AE-8CC1-B792-FBCAEA26C982}" name="Denman, Andre T" initials="DT" userId="S::andre.denman_indy.gov#ext#@shrewsusa.onmicrosoft.com::459b023d-057b-49be-b563-1e30980ff65f" providerId="AD"/>
  <p188:author id="{78497F70-7E1B-89AA-1986-ABF2BE75D81F}" name="Jennifer Tillman" initials="JT" userId="S::jtillman@shrewsusa.com::06aeb4d5-6d51-4e94-a66d-fbc31e929277" providerId="AD"/>
  <p188:author id="{5F7627DF-2349-40D8-3DF1-02742AC655FA}" name="Greg Silcox" initials="GS" userId="S::greg_zurbuchinc.com#ext#@shrewsusa.onmicrosoft.com::158a5ea2-1629-437f-91f9-d3be57e62b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9A4"/>
    <a:srgbClr val="E8E8E6"/>
    <a:srgbClr val="EAEAE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3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73908-F6CD-4FAC-8F76-0744759D09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C434F-0003-48C8-89CF-BC088FC5A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FE601-21D1-856A-C96D-E31BDC2A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460AD-1966-3B7E-F33F-A4CB17F10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E0621-C86C-6294-8F45-DA187D611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8EA43-637A-333B-EC3B-517D68A47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4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CB2A-6170-D319-17B9-ECA3FD5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320D0-934F-AFF5-5A37-5D56051A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708EE-D0EA-4856-97B5-4B504E00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D2E-CA6F-714E-0845-AE3ED27D4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1E58-4D8F-15F0-9ED4-D5FC4C15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A60AA-07A2-018A-F4E2-3EC6A673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9BD26-F2D6-19B6-2D3A-6FC0CC362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B553-8669-CA23-E7A8-D83E836F4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5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1E58-4D8F-15F0-9ED4-D5FC4C15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A60AA-07A2-018A-F4E2-3EC6A6736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9BD26-F2D6-19B6-2D3A-6FC0CC362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0B553-8669-CA23-E7A8-D83E836F4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67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A7019-8B7D-350B-4D39-385839652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F728-E0CC-6472-0E42-D85EB2F05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830E2-D065-30E3-C52C-610E398E7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D8142-029D-0EE9-D97B-A18AA9418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85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CB2A-6170-D319-17B9-ECA3FD5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320D0-934F-AFF5-5A37-5D56051A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708EE-D0EA-4856-97B5-4B504E007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D2E-CA6F-714E-0845-AE3ED27D4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BDCF-9FC5-E608-770C-E394E4B9F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6EA4A-6497-FAF7-23B2-9A28AAA1E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C7304-D9B2-BD76-7C5C-6768AE7E5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25BD3-A487-FAB8-8F2C-98DC1F93A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C5904-714B-4F2A-8149-848DB5A1FE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8839-2CDF-67D2-C80A-0CD1FA72B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D97B-F905-C6FB-E745-DDA2CF0B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C23B84-8E8D-AFF3-BCB5-21583BC2B66F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E46E-B674-2869-B519-947D654075E5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6D822F5-74E3-17C0-CCA9-C81F5F5D5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21A24-E6C8-3C21-E382-618F42A0C5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2297A7-281D-CD61-790B-59837D23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B170BC8-CD43-F0C9-E85F-FAEB166F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9E4B7393-EEF1-0FD4-CA86-CD2A0582D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3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CF5B812-5B50-6473-C286-300D9C15E5AD}"/>
              </a:ext>
            </a:extLst>
          </p:cNvPr>
          <p:cNvSpPr/>
          <p:nvPr userDrawn="1"/>
        </p:nvSpPr>
        <p:spPr>
          <a:xfrm>
            <a:off x="1" y="1321592"/>
            <a:ext cx="6095999" cy="5536407"/>
          </a:xfrm>
          <a:custGeom>
            <a:avLst/>
            <a:gdLst/>
            <a:ahLst/>
            <a:cxnLst/>
            <a:rect l="l" t="t" r="r" b="b"/>
            <a:pathLst>
              <a:path w="2278029" h="2709333">
                <a:moveTo>
                  <a:pt x="0" y="0"/>
                </a:moveTo>
                <a:lnTo>
                  <a:pt x="2278029" y="0"/>
                </a:lnTo>
                <a:lnTo>
                  <a:pt x="227802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EEECEC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53CB85-6D6B-C6D2-B656-7A06809809E6}"/>
              </a:ext>
            </a:extLst>
          </p:cNvPr>
          <p:cNvSpPr/>
          <p:nvPr userDrawn="1"/>
        </p:nvSpPr>
        <p:spPr>
          <a:xfrm>
            <a:off x="6209211" y="1321592"/>
            <a:ext cx="5982789" cy="5536407"/>
          </a:xfrm>
          <a:custGeom>
            <a:avLst/>
            <a:gdLst/>
            <a:ahLst/>
            <a:cxnLst/>
            <a:rect l="l" t="t" r="r" b="b"/>
            <a:pathLst>
              <a:path w="2779844" h="2402526">
                <a:moveTo>
                  <a:pt x="0" y="0"/>
                </a:moveTo>
                <a:lnTo>
                  <a:pt x="2779844" y="0"/>
                </a:lnTo>
                <a:lnTo>
                  <a:pt x="2779844" y="2402526"/>
                </a:lnTo>
                <a:lnTo>
                  <a:pt x="0" y="2402526"/>
                </a:lnTo>
                <a:close/>
              </a:path>
            </a:pathLst>
          </a:custGeom>
          <a:solidFill>
            <a:srgbClr val="1E3653"/>
          </a:solid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384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3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6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1624-99CC-84F7-5446-35E250AB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52B14-0879-BB02-0484-5FCD4749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48AB-D298-23A6-1836-FA9848D2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1408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950C2-635E-1282-A39B-5734EC2C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85" y="6474277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441891F7-D8F8-086B-9284-19540A9BC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80206F-7F2B-000B-858D-6EAB3D12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4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3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36EF-9154-8F4F-675E-563F023E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E7997-5A4C-02F8-89EB-F04C14C8F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9B7213-D7A9-BC68-B0A3-452AD6A6AC62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7C8EBD-D99A-10A1-6DEA-C5AEFA594694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F18A73D5-4257-07FA-C48C-BD531059B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68F7-BA03-91A3-5A08-EDE724FE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3EA1-43BC-5925-E639-6B9F72BBA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5026B-5FA7-9EA4-079A-34351288B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A8440BF-3B88-B0B5-1C3C-3A230C2F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51AB5F-0963-DB40-A036-394A27E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F130EB4-F9B9-702B-C81C-D89AC6F6E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FBB5BD-F690-83BF-5CCF-056899398D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7331C5-461D-3318-75B4-6C34E0385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7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2004-9E41-2371-40CC-D389D8CE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14D33-3FF5-E366-2E72-F3E02076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3CEEF-40DD-30DC-0CE2-F60F77F8E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831EB-3A27-A399-842A-79BA78EBF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B3D28-B76D-D40F-B850-10F66533A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29E1BE5-6E6D-55D7-0914-2595E414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4262A7-C581-6E94-F62C-14F51D33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49E3BA04-A8B9-2C5F-265C-3447FE6F5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3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2E4E-A94F-B33F-3CD5-2A565BF7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3C8819-44B8-BE65-7476-1E15B537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3328D-6F33-1E03-5DC1-A496B382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2950A05B-25BA-054E-72E7-A1CB275B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DAEF6-03CB-72B1-59B0-7FF96A568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3A7403-027D-4B74-4C7B-B4813DF9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DEFD-38AF-52DA-B6CD-4ADE3E69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91820244-88B5-B87B-8300-2BDC65055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597C-E2D4-6985-D3E0-10EAC499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25C0-8227-C983-B5B2-389C64D0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FCAFA-59AC-CC99-0FF9-DF4B09A9B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920D424-7C23-ACDF-03DF-8B102B5FF477}"/>
              </a:ext>
            </a:extLst>
          </p:cNvPr>
          <p:cNvSpPr txBox="1">
            <a:spLocks/>
          </p:cNvSpPr>
          <p:nvPr userDrawn="1"/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7A3FA0-B2E1-48D4-4300-EDB707422A24}"/>
              </a:ext>
            </a:extLst>
          </p:cNvPr>
          <p:cNvSpPr txBox="1">
            <a:spLocks/>
          </p:cNvSpPr>
          <p:nvPr userDrawn="1"/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8D72F1BB-B7A5-030C-0540-63B63229C5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11D68-F4CF-63FC-9A38-BF8982791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16D1-DDD9-6CCF-C258-5FF51E05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91338-8929-9051-2802-93CF720EC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451FF-B11D-7CB7-7C64-592416DF1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183178-3295-E578-2918-7D68FCDA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4508" y="6492875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2E6056-1AC3-7E87-C975-3949AA8E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693" y="6485744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223DAECA-20AD-7B92-021A-57096F525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977D7A-33C6-B6B7-DA34-FF83A7949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6427196"/>
            <a:ext cx="7050038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EA63C-7606-C2B7-8194-015DAB8F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EC297-19C5-865E-8805-EF4E5F26F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07C847-874D-43AA-99DE-51A6F8EF4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8908" y="6445027"/>
            <a:ext cx="89858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ECC03A-8B8A-4C6E-924D-BB73007D930D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44541A-37F4-6D4C-E658-AB9ED05F9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6469"/>
            <a:ext cx="329241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EC9237A8-DAA1-4A4E-A32A-EEA238FAC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and green logo with white text&#10;&#10;Description automatically generated">
            <a:extLst>
              <a:ext uri="{FF2B5EF4-FFF2-40B4-BE49-F238E27FC236}">
                <a16:creationId xmlns:a16="http://schemas.microsoft.com/office/drawing/2014/main" id="{D8C8541F-8495-F0D1-3A3F-98E8C3A4B14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6" y="69035"/>
            <a:ext cx="1142603" cy="11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513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513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513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3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OMWBD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6913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784EB511-E2B8-35C3-9975-E27C08C7BC79}"/>
              </a:ext>
            </a:extLst>
          </p:cNvPr>
          <p:cNvSpPr/>
          <p:nvPr userDrawn="1"/>
        </p:nvSpPr>
        <p:spPr>
          <a:xfrm>
            <a:off x="69011" y="94892"/>
            <a:ext cx="946989" cy="895180"/>
          </a:xfrm>
          <a:custGeom>
            <a:avLst/>
            <a:gdLst/>
            <a:ahLst/>
            <a:cxnLst/>
            <a:rect l="l" t="t" r="r" b="b"/>
            <a:pathLst>
              <a:path w="6373614" h="5760492">
                <a:moveTo>
                  <a:pt x="0" y="0"/>
                </a:moveTo>
                <a:lnTo>
                  <a:pt x="6373614" y="0"/>
                </a:lnTo>
                <a:lnTo>
                  <a:pt x="6373614" y="5760493"/>
                </a:lnTo>
                <a:lnTo>
                  <a:pt x="0" y="576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 with a leaf&#10;&#10;Description automatically generated">
            <a:extLst>
              <a:ext uri="{FF2B5EF4-FFF2-40B4-BE49-F238E27FC236}">
                <a16:creationId xmlns:a16="http://schemas.microsoft.com/office/drawing/2014/main" id="{C8FD7281-DE31-218E-2857-3FA33971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4" y="500759"/>
            <a:ext cx="2870328" cy="4927602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8FBDC3-BA2E-9DDE-BBCB-531682BF280A}"/>
              </a:ext>
            </a:extLst>
          </p:cNvPr>
          <p:cNvSpPr txBox="1">
            <a:spLocks/>
          </p:cNvSpPr>
          <p:nvPr/>
        </p:nvSpPr>
        <p:spPr>
          <a:xfrm>
            <a:off x="5584723" y="2237655"/>
            <a:ext cx="7046681" cy="31666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Mary &amp; John Geisse </a:t>
            </a:r>
            <a:br>
              <a:rPr lang="en-US" sz="2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Soccer Complex                        at Eagle Creek Park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0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2000" b="1" kern="1200" dirty="0">
                <a:solidFill>
                  <a:srgbClr val="FFFFFF"/>
                </a:solidFill>
                <a:latin typeface="+mj-lt"/>
                <a:ea typeface="Calibri Light"/>
                <a:cs typeface="Calibri Light"/>
              </a:rPr>
              <a:t>Public Meeting #3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2000" b="1" dirty="0">
                <a:solidFill>
                  <a:srgbClr val="FFFFFF"/>
                </a:solidFill>
                <a:ea typeface="Calibri Light"/>
                <a:cs typeface="Calibri Light"/>
              </a:rPr>
              <a:t>Dec. 12, 2024</a:t>
            </a:r>
            <a:endParaRPr lang="en-US" sz="12000" b="1" kern="120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15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25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4D17E37E-43A4-396C-4E9E-22B426136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1" y="2596310"/>
            <a:ext cx="5943600" cy="324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2DA0CE-8EF8-5145-7EC1-01D1B2AF8CC2}"/>
              </a:ext>
            </a:extLst>
          </p:cNvPr>
          <p:cNvSpPr txBox="1">
            <a:spLocks/>
          </p:cNvSpPr>
          <p:nvPr/>
        </p:nvSpPr>
        <p:spPr>
          <a:xfrm>
            <a:off x="966651" y="788605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Restroom </a:t>
            </a:r>
          </a:p>
          <a:p>
            <a:r>
              <a:rPr lang="en-US" sz="5400" b="1" dirty="0"/>
              <a:t>example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57AF0A-90F6-3E1D-2B54-7BFBA596B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12" name="Picture 2" descr="A building with a wall&#10;&#10;Description automatically generated">
            <a:extLst>
              <a:ext uri="{FF2B5EF4-FFF2-40B4-BE49-F238E27FC236}">
                <a16:creationId xmlns:a16="http://schemas.microsoft.com/office/drawing/2014/main" id="{A27770BD-B326-2A89-DD7B-35957423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14" y="723900"/>
            <a:ext cx="6030986" cy="3160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0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15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25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2DA0CE-8EF8-5145-7EC1-01D1B2AF8CC2}"/>
              </a:ext>
            </a:extLst>
          </p:cNvPr>
          <p:cNvSpPr txBox="1">
            <a:spLocks/>
          </p:cNvSpPr>
          <p:nvPr/>
        </p:nvSpPr>
        <p:spPr>
          <a:xfrm>
            <a:off x="966651" y="778666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Restroom </a:t>
            </a:r>
          </a:p>
          <a:p>
            <a:r>
              <a:rPr lang="en-US" sz="5400" b="1" dirty="0"/>
              <a:t>example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57AF0A-90F6-3E1D-2B54-7BFBA596B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13" name="Picture 1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99FEA9B-92E7-3602-2EFA-D88F12104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t="17325" b="14634"/>
          <a:stretch/>
        </p:blipFill>
        <p:spPr>
          <a:xfrm>
            <a:off x="7496013" y="3574419"/>
            <a:ext cx="4533454" cy="3084583"/>
          </a:xfrm>
          <a:prstGeom prst="rect">
            <a:avLst/>
          </a:prstGeom>
        </p:spPr>
      </p:pic>
      <p:pic>
        <p:nvPicPr>
          <p:cNvPr id="15" name="Picture 1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AFBA195-53FA-E919-59D1-1EDE25A60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8" t="13528" r="7026" b="39977"/>
          <a:stretch/>
        </p:blipFill>
        <p:spPr>
          <a:xfrm>
            <a:off x="162533" y="3426682"/>
            <a:ext cx="7053276" cy="3246698"/>
          </a:xfrm>
          <a:prstGeom prst="rect">
            <a:avLst/>
          </a:prstGeom>
        </p:spPr>
      </p:pic>
      <p:pic>
        <p:nvPicPr>
          <p:cNvPr id="19" name="Picture 18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33BA319B-33CB-189D-709F-A9D37B47E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301" b="46704"/>
          <a:stretch/>
        </p:blipFill>
        <p:spPr>
          <a:xfrm>
            <a:off x="6198052" y="356204"/>
            <a:ext cx="5715740" cy="29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774" y="751522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25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2DA0CE-8EF8-5145-7EC1-01D1B2AF8CC2}"/>
              </a:ext>
            </a:extLst>
          </p:cNvPr>
          <p:cNvSpPr txBox="1">
            <a:spLocks/>
          </p:cNvSpPr>
          <p:nvPr/>
        </p:nvSpPr>
        <p:spPr>
          <a:xfrm>
            <a:off x="966651" y="758788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Restroom </a:t>
            </a:r>
          </a:p>
          <a:p>
            <a:r>
              <a:rPr lang="en-US" sz="5400" b="1" dirty="0"/>
              <a:t>example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57AF0A-90F6-3E1D-2B54-7BFBA596B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33" name="Picture 32" descr="A picture containing sky, outdoor, ground, house&#10;&#10;Description automatically generated">
            <a:extLst>
              <a:ext uri="{FF2B5EF4-FFF2-40B4-BE49-F238E27FC236}">
                <a16:creationId xmlns:a16="http://schemas.microsoft.com/office/drawing/2014/main" id="{3CB89FF3-A7EC-1D54-1492-4FA368E47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9735" r="1544" b="32243"/>
          <a:stretch/>
        </p:blipFill>
        <p:spPr>
          <a:xfrm>
            <a:off x="4527143" y="369552"/>
            <a:ext cx="7542936" cy="2849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0ED4A-DEEA-5944-6DA5-630F40F07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2" b="31835"/>
          <a:stretch/>
        </p:blipFill>
        <p:spPr>
          <a:xfrm>
            <a:off x="131861" y="3401766"/>
            <a:ext cx="9445135" cy="33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15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468264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2DA0CE-8EF8-5145-7EC1-01D1B2AF8CC2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Restroom example</a:t>
            </a:r>
            <a:br>
              <a:rPr lang="en-US" sz="5400" b="1" dirty="0"/>
            </a:br>
            <a:endParaRPr lang="en-US" sz="5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57AF0A-90F6-3E1D-2B54-7BFBA596B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37" name="Picture 36" descr="A picture containing platform, colonnade&#10;&#10;Description automatically generated">
            <a:extLst>
              <a:ext uri="{FF2B5EF4-FFF2-40B4-BE49-F238E27FC236}">
                <a16:creationId xmlns:a16="http://schemas.microsoft.com/office/drawing/2014/main" id="{F030A14C-4B29-FAA3-BF32-26C21BF79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5"/>
          <a:stretch/>
        </p:blipFill>
        <p:spPr>
          <a:xfrm>
            <a:off x="6300750" y="363828"/>
            <a:ext cx="5682253" cy="3510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8000F-CC42-34BF-AC36-7D5A7B6BD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34602" r="7704" b="39801"/>
          <a:stretch/>
        </p:blipFill>
        <p:spPr>
          <a:xfrm>
            <a:off x="4179624" y="4838515"/>
            <a:ext cx="7803379" cy="1829615"/>
          </a:xfrm>
          <a:prstGeom prst="rect">
            <a:avLst/>
          </a:prstGeom>
        </p:spPr>
      </p:pic>
      <p:pic>
        <p:nvPicPr>
          <p:cNvPr id="39" name="Picture 38" descr="A picture containing ground, platform, building, station&#10;&#10;Description automatically generated">
            <a:extLst>
              <a:ext uri="{FF2B5EF4-FFF2-40B4-BE49-F238E27FC236}">
                <a16:creationId xmlns:a16="http://schemas.microsoft.com/office/drawing/2014/main" id="{3471A25B-379A-3155-C76E-60AACC0DB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5"/>
          <a:stretch/>
        </p:blipFill>
        <p:spPr>
          <a:xfrm>
            <a:off x="310539" y="1816583"/>
            <a:ext cx="5735925" cy="351058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A98853-0ED9-3226-14CF-46FCB7FC445D}"/>
              </a:ext>
            </a:extLst>
          </p:cNvPr>
          <p:cNvSpPr/>
          <p:nvPr/>
        </p:nvSpPr>
        <p:spPr>
          <a:xfrm>
            <a:off x="6937514" y="4711148"/>
            <a:ext cx="2289614" cy="2077283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  <a:prstDash val="dash"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0942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 building with a lawn and bushes&#10;&#10;Description automatically generated with medium confidence">
            <a:extLst>
              <a:ext uri="{FF2B5EF4-FFF2-40B4-BE49-F238E27FC236}">
                <a16:creationId xmlns:a16="http://schemas.microsoft.com/office/drawing/2014/main" id="{8D938777-A1E5-22E7-C06D-37FFEFAA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150"/>
            <a:ext cx="5934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A building with a cross on the side&#10;&#10;Description automatically generated">
            <a:extLst>
              <a:ext uri="{FF2B5EF4-FFF2-40B4-BE49-F238E27FC236}">
                <a16:creationId xmlns:a16="http://schemas.microsoft.com/office/drawing/2014/main" id="{3B959546-7E50-44AF-8FD2-34360FE8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25"/>
            <a:ext cx="5943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349A44B-5283-D81E-1E3C-A201165F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F8DC1B0-788E-AA57-1A8E-9465DCC5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B510283-1829-8D83-3424-5BF550C1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6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0D1B90-7107-AD7F-DAF6-4BE53BAD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8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0C75CF-7FF9-A09E-3C89-B60F018F7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30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F3C9D2A-759C-5DB8-6715-247DF767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67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87034-F3F5-A2B5-B455-B485519D4543}"/>
              </a:ext>
            </a:extLst>
          </p:cNvPr>
          <p:cNvSpPr txBox="1">
            <a:spLocks/>
          </p:cNvSpPr>
          <p:nvPr/>
        </p:nvSpPr>
        <p:spPr>
          <a:xfrm>
            <a:off x="966651" y="768727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Restroom </a:t>
            </a:r>
          </a:p>
          <a:p>
            <a:r>
              <a:rPr lang="en-US" sz="5400" b="1" dirty="0"/>
              <a:t>example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3284A-65AE-2BD6-CF77-88B579B89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pic>
        <p:nvPicPr>
          <p:cNvPr id="27" name="Picture 26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3AC3732E-C2C9-C804-9C7E-7656582B4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2981" r="4740" b="37409"/>
          <a:stretch/>
        </p:blipFill>
        <p:spPr>
          <a:xfrm>
            <a:off x="159024" y="3455406"/>
            <a:ext cx="7396565" cy="3030296"/>
          </a:xfrm>
          <a:prstGeom prst="rect">
            <a:avLst/>
          </a:prstGeom>
        </p:spPr>
      </p:pic>
      <p:pic>
        <p:nvPicPr>
          <p:cNvPr id="23" name="Picture 22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0D25EC5A-44B9-D8EC-D33D-F2813B0F7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29997" r="7848" b="36718"/>
          <a:stretch/>
        </p:blipFill>
        <p:spPr>
          <a:xfrm>
            <a:off x="3817265" y="390524"/>
            <a:ext cx="8226334" cy="263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A2CE-002A-3807-CC3C-C35B17302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E4B54-BCCB-6EC4-E4E9-EA1C1A98E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997" y="2505075"/>
            <a:ext cx="1138705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4911725" algn="r"/>
              </a:tabLst>
            </a:pPr>
            <a:r>
              <a:rPr lang="en-US" sz="3000" dirty="0"/>
              <a:t>Design – spring/summer 2025</a:t>
            </a:r>
            <a:endParaRPr lang="en-US" sz="3000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sz="3000" dirty="0"/>
              <a:t>Bidding – fall/winter 2025</a:t>
            </a:r>
            <a:endParaRPr lang="en-US" sz="3000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sz="3000" dirty="0"/>
              <a:t>Groundbreaking/Construction Commences – spring/summer 2026</a:t>
            </a:r>
            <a:endParaRPr lang="en-US" sz="3000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r>
              <a:rPr lang="en-US" sz="3000" dirty="0"/>
              <a:t>Substantial Completion – fall/winter 2026</a:t>
            </a:r>
            <a:endParaRPr lang="en-US" sz="3000" dirty="0">
              <a:ea typeface="Calibri" panose="020F0502020204030204"/>
              <a:cs typeface="Calibri" panose="020F0502020204030204"/>
            </a:endParaRPr>
          </a:p>
          <a:p>
            <a:pPr>
              <a:tabLst>
                <a:tab pos="4911725" algn="r"/>
              </a:tabLst>
            </a:pPr>
            <a:r>
              <a:rPr lang="en-US" sz="3000" dirty="0">
                <a:ea typeface="Calibri" panose="020F0502020204030204"/>
                <a:cs typeface="Calibri" panose="020F0502020204030204"/>
              </a:rPr>
              <a:t>Final Completion – </a:t>
            </a:r>
            <a:r>
              <a:rPr lang="en-US" sz="3000" dirty="0"/>
              <a:t>fall/winter 2026</a:t>
            </a:r>
            <a:endParaRPr lang="en-US" sz="3000" dirty="0">
              <a:ea typeface="Calibri" panose="020F0502020204030204"/>
              <a:cs typeface="Calibri" panose="020F0502020204030204"/>
            </a:endParaRPr>
          </a:p>
          <a:p>
            <a:pPr>
              <a:tabLst>
                <a:tab pos="4911725" algn="r"/>
              </a:tabLst>
            </a:pPr>
            <a:r>
              <a:rPr lang="en-US" sz="3000" dirty="0">
                <a:ea typeface="Calibri" panose="020F0502020204030204"/>
                <a:cs typeface="Calibri" panose="020F0502020204030204"/>
              </a:rPr>
              <a:t>Ribbon Cutting – </a:t>
            </a:r>
            <a:r>
              <a:rPr lang="en-US" sz="3000" dirty="0"/>
              <a:t>TBD</a:t>
            </a:r>
            <a:endParaRPr lang="en-US" sz="3000" dirty="0">
              <a:ea typeface="Calibri"/>
              <a:cs typeface="Calibri"/>
            </a:endParaRPr>
          </a:p>
          <a:p>
            <a:pPr marL="0" indent="0">
              <a:buNone/>
              <a:tabLst>
                <a:tab pos="4911725" algn="r"/>
              </a:tabLst>
            </a:pPr>
            <a:endParaRPr lang="en-US" sz="3000" dirty="0">
              <a:ea typeface="Calibri"/>
              <a:cs typeface="Calibri"/>
            </a:endParaRPr>
          </a:p>
          <a:p>
            <a:pPr>
              <a:tabLst>
                <a:tab pos="4911725" algn="r"/>
              </a:tabLst>
            </a:pPr>
            <a:endParaRPr lang="en-US" sz="3000" dirty="0">
              <a:ea typeface="Calibri"/>
              <a:cs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21F620-E66F-1855-EC16-69914025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8" t="60177" r="50747" b="36253"/>
          <a:stretch/>
        </p:blipFill>
        <p:spPr>
          <a:xfrm>
            <a:off x="712365" y="1551674"/>
            <a:ext cx="2799762" cy="235671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01219F3-0BD6-F35D-74DD-3CECA5164EC6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Schedule</a:t>
            </a:r>
            <a:br>
              <a:rPr lang="en-US" sz="5400" b="1"/>
            </a:b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203762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FF6A3D-BAFD-4F90-B3DE-DA63D74B4EEA}"/>
              </a:ext>
            </a:extLst>
          </p:cNvPr>
          <p:cNvSpPr/>
          <p:nvPr/>
        </p:nvSpPr>
        <p:spPr>
          <a:xfrm>
            <a:off x="0" y="2823305"/>
            <a:ext cx="12192000" cy="832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9A98C0-B8D0-4777-B4AB-D9DB9F9A0AFD}"/>
              </a:ext>
            </a:extLst>
          </p:cNvPr>
          <p:cNvSpPr txBox="1">
            <a:spLocks/>
          </p:cNvSpPr>
          <p:nvPr/>
        </p:nvSpPr>
        <p:spPr>
          <a:xfrm>
            <a:off x="838200" y="2955412"/>
            <a:ext cx="10515600" cy="567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F9E93AD-5688-4668-9D9A-6236341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46" y="-270709"/>
            <a:ext cx="3165308" cy="31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9492-9068-11B7-CBE5-46727C29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D90E-FBF8-B1D9-0C4C-D0CAD3BD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77" y="639520"/>
            <a:ext cx="10955381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Agenda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C414AFD-3D67-C47F-7492-4D8689FEE2A8}"/>
              </a:ext>
            </a:extLst>
          </p:cNvPr>
          <p:cNvSpPr txBox="1">
            <a:spLocks/>
          </p:cNvSpPr>
          <p:nvPr/>
        </p:nvSpPr>
        <p:spPr>
          <a:xfrm>
            <a:off x="168818" y="1730479"/>
            <a:ext cx="6283671" cy="5117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Introductions</a:t>
            </a:r>
          </a:p>
          <a:p>
            <a:pPr lvl="1"/>
            <a:r>
              <a:rPr lang="en-US" dirty="0"/>
              <a:t>Don Colvin – Deputy Director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Andre Denman – Principal Planner</a:t>
            </a:r>
          </a:p>
          <a:p>
            <a:pPr lvl="1"/>
            <a:r>
              <a:rPr lang="en-US" dirty="0">
                <a:ea typeface="Calibri"/>
                <a:cs typeface="Calibri"/>
              </a:rPr>
              <a:t>Brittany Davis – Park Manager</a:t>
            </a:r>
          </a:p>
          <a:p>
            <a:r>
              <a:rPr lang="en-US" dirty="0"/>
              <a:t>Designer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Michael Krosschell of </a:t>
            </a:r>
            <a:r>
              <a:rPr lang="en-US" dirty="0" err="1"/>
              <a:t>Weihe</a:t>
            </a:r>
            <a:r>
              <a:rPr lang="en-US" dirty="0"/>
              <a:t> Engineers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Background</a:t>
            </a:r>
          </a:p>
          <a:p>
            <a:r>
              <a:rPr lang="en-US" dirty="0"/>
              <a:t>Progress to Date</a:t>
            </a:r>
          </a:p>
          <a:p>
            <a:r>
              <a:rPr lang="en-US" dirty="0"/>
              <a:t>Improvements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1B83B8BC-E536-1DE0-9F50-766D77430CFF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83EC3738-117F-35E2-78F5-E46041F31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36" t="11871" r="32402" b="9358"/>
          <a:stretch/>
        </p:blipFill>
        <p:spPr>
          <a:xfrm>
            <a:off x="5822403" y="414780"/>
            <a:ext cx="6270871" cy="598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088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506A-C1C3-8B01-4872-49B0E60D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7A52-A789-34DC-8E64-31D4154B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Background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85E7CF-FC8C-947B-D19B-3476BEC2619C}"/>
              </a:ext>
            </a:extLst>
          </p:cNvPr>
          <p:cNvSpPr txBox="1">
            <a:spLocks/>
          </p:cNvSpPr>
          <p:nvPr/>
        </p:nvSpPr>
        <p:spPr>
          <a:xfrm>
            <a:off x="630933" y="1820091"/>
            <a:ext cx="5683240" cy="4823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Lilly Endowment Grant included field and restroom improvements.</a:t>
            </a:r>
          </a:p>
          <a:p>
            <a:r>
              <a:rPr lang="en-US"/>
              <a:t>Locations A and B were not preferred by neighbors.</a:t>
            </a:r>
          </a:p>
          <a:p>
            <a:r>
              <a:rPr lang="en-US"/>
              <a:t>Parks completed sports field improvements and deferred restroom building.</a:t>
            </a:r>
          </a:p>
          <a:p>
            <a:endParaRPr lang="en-US">
              <a:solidFill>
                <a:srgbClr val="FF0000"/>
              </a:solidFill>
            </a:endParaRPr>
          </a:p>
          <a:p>
            <a:endParaRPr lang="en-US"/>
          </a:p>
        </p:txBody>
      </p: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97DAA644-9292-E3DA-7286-499D67A2009A}"/>
              </a:ext>
            </a:extLst>
          </p:cNvPr>
          <p:cNvSpPr/>
          <p:nvPr/>
        </p:nvSpPr>
        <p:spPr>
          <a:xfrm>
            <a:off x="9259358" y="5181031"/>
            <a:ext cx="0" cy="262552"/>
          </a:xfrm>
          <a:prstGeom prst="line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635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sz="10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CD015-2C8F-9104-7DC2-7267C8BA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23" y="0"/>
            <a:ext cx="489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2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5EC33-3385-1D84-4BA5-78B4D2C9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0CD8-1BC0-6C05-44CE-A38570B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Progress to Date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621AD-9159-02D1-08ED-17D71891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807" y="140702"/>
            <a:ext cx="6545417" cy="306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025D41-278E-17B2-B4AC-6A06CE74A5F9}"/>
              </a:ext>
            </a:extLst>
          </p:cNvPr>
          <p:cNvGrpSpPr/>
          <p:nvPr/>
        </p:nvGrpSpPr>
        <p:grpSpPr>
          <a:xfrm>
            <a:off x="408529" y="3205318"/>
            <a:ext cx="8864263" cy="4241305"/>
            <a:chOff x="406509" y="3084828"/>
            <a:chExt cx="8864263" cy="42413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E5FBD6-8092-38AF-2E96-1C705D6E7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5355" y="3084828"/>
              <a:ext cx="6545417" cy="33761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E06418-18FD-D8E8-DBC7-37BCE4762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4121"/>
            <a:stretch/>
          </p:blipFill>
          <p:spPr>
            <a:xfrm rot="20904296">
              <a:off x="406509" y="3462391"/>
              <a:ext cx="4528382" cy="3863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9063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5EC33-3385-1D84-4BA5-78B4D2C9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819827-8792-AA9F-1D34-D52994AE9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7" y="2969341"/>
            <a:ext cx="6480703" cy="368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30CD8-1BC0-6C05-44CE-A38570B8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39520"/>
            <a:ext cx="1098150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Progress to Date Cont.</a:t>
            </a:r>
            <a:b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4672A-1C2B-591B-5F13-A1E0F932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066" y="249269"/>
            <a:ext cx="6410727" cy="3319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461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map of a football field&#10;&#10;Description automatically generated">
            <a:extLst>
              <a:ext uri="{FF2B5EF4-FFF2-40B4-BE49-F238E27FC236}">
                <a16:creationId xmlns:a16="http://schemas.microsoft.com/office/drawing/2014/main" id="{F8F102D0-35E5-3447-1AA3-DBD80FAE5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842" y="340593"/>
            <a:ext cx="8876999" cy="633608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A67016-68D8-17C4-2042-E66BCDB4873D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Site Plan</a:t>
            </a:r>
            <a:br>
              <a:rPr lang="en-US" sz="5400" b="1"/>
            </a:br>
            <a:endParaRPr lang="en-US" sz="5400" b="1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1E944B-0699-349E-7265-C21E89D1BA98}"/>
              </a:ext>
            </a:extLst>
          </p:cNvPr>
          <p:cNvSpPr/>
          <p:nvPr/>
        </p:nvSpPr>
        <p:spPr>
          <a:xfrm>
            <a:off x="7007087" y="1381207"/>
            <a:ext cx="1128242" cy="107375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3EC13-1F46-B1D9-4E6C-8478A957F15A}"/>
              </a:ext>
            </a:extLst>
          </p:cNvPr>
          <p:cNvSpPr/>
          <p:nvPr/>
        </p:nvSpPr>
        <p:spPr>
          <a:xfrm>
            <a:off x="7359014" y="1948814"/>
            <a:ext cx="447675" cy="108585"/>
          </a:xfrm>
          <a:prstGeom prst="rect">
            <a:avLst/>
          </a:prstGeom>
          <a:solidFill>
            <a:srgbClr val="C5C9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2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map of a football field&#10;&#10;Description automatically generated">
            <a:extLst>
              <a:ext uri="{FF2B5EF4-FFF2-40B4-BE49-F238E27FC236}">
                <a16:creationId xmlns:a16="http://schemas.microsoft.com/office/drawing/2014/main" id="{F8F102D0-35E5-3447-1AA3-DBD80FAE5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059" t="5151" r="25137" b="41712"/>
          <a:stretch/>
        </p:blipFill>
        <p:spPr>
          <a:xfrm>
            <a:off x="3148553" y="1713727"/>
            <a:ext cx="7748833" cy="5095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184FF2-C1CC-8A0B-730C-1F233B4FA9F2}"/>
              </a:ext>
            </a:extLst>
          </p:cNvPr>
          <p:cNvSpPr/>
          <p:nvPr/>
        </p:nvSpPr>
        <p:spPr>
          <a:xfrm>
            <a:off x="6331226" y="2690173"/>
            <a:ext cx="1729409" cy="164328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928C5A-0E4D-8D07-4092-07C30B3AB9EF}"/>
              </a:ext>
            </a:extLst>
          </p:cNvPr>
          <p:cNvSpPr txBox="1">
            <a:spLocks/>
          </p:cNvSpPr>
          <p:nvPr/>
        </p:nvSpPr>
        <p:spPr>
          <a:xfrm>
            <a:off x="966651" y="639520"/>
            <a:ext cx="10981507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Enlarged Site Plan</a:t>
            </a:r>
            <a:br>
              <a:rPr lang="en-US" sz="5400" b="1"/>
            </a:br>
            <a:endParaRPr lang="en-US" sz="5400" b="1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E1FE60F-7080-0985-608C-B2F22352BF7A}"/>
              </a:ext>
            </a:extLst>
          </p:cNvPr>
          <p:cNvSpPr/>
          <p:nvPr/>
        </p:nvSpPr>
        <p:spPr>
          <a:xfrm>
            <a:off x="3148515" y="4890135"/>
            <a:ext cx="836745" cy="1053465"/>
          </a:xfrm>
          <a:custGeom>
            <a:avLst/>
            <a:gdLst>
              <a:gd name="connsiteX0" fmla="*/ 9525 w 857250"/>
              <a:gd name="connsiteY0" fmla="*/ 855345 h 1034415"/>
              <a:gd name="connsiteX1" fmla="*/ 192405 w 857250"/>
              <a:gd name="connsiteY1" fmla="*/ 613410 h 1034415"/>
              <a:gd name="connsiteX2" fmla="*/ 331470 w 857250"/>
              <a:gd name="connsiteY2" fmla="*/ 445770 h 1034415"/>
              <a:gd name="connsiteX3" fmla="*/ 746760 w 857250"/>
              <a:gd name="connsiteY3" fmla="*/ 0 h 1034415"/>
              <a:gd name="connsiteX4" fmla="*/ 857250 w 857250"/>
              <a:gd name="connsiteY4" fmla="*/ 81915 h 1034415"/>
              <a:gd name="connsiteX5" fmla="*/ 746760 w 857250"/>
              <a:gd name="connsiteY5" fmla="*/ 220980 h 1034415"/>
              <a:gd name="connsiteX6" fmla="*/ 523875 w 857250"/>
              <a:gd name="connsiteY6" fmla="*/ 461010 h 1034415"/>
              <a:gd name="connsiteX7" fmla="*/ 316230 w 857250"/>
              <a:gd name="connsiteY7" fmla="*/ 720090 h 1034415"/>
              <a:gd name="connsiteX8" fmla="*/ 0 w 857250"/>
              <a:gd name="connsiteY8" fmla="*/ 1034415 h 1034415"/>
              <a:gd name="connsiteX9" fmla="*/ 9525 w 857250"/>
              <a:gd name="connsiteY9" fmla="*/ 855345 h 1034415"/>
              <a:gd name="connsiteX0" fmla="*/ 0 w 857288"/>
              <a:gd name="connsiteY0" fmla="*/ 855345 h 1034415"/>
              <a:gd name="connsiteX1" fmla="*/ 192443 w 857288"/>
              <a:gd name="connsiteY1" fmla="*/ 613410 h 1034415"/>
              <a:gd name="connsiteX2" fmla="*/ 331508 w 857288"/>
              <a:gd name="connsiteY2" fmla="*/ 445770 h 1034415"/>
              <a:gd name="connsiteX3" fmla="*/ 746798 w 857288"/>
              <a:gd name="connsiteY3" fmla="*/ 0 h 1034415"/>
              <a:gd name="connsiteX4" fmla="*/ 857288 w 857288"/>
              <a:gd name="connsiteY4" fmla="*/ 81915 h 1034415"/>
              <a:gd name="connsiteX5" fmla="*/ 746798 w 857288"/>
              <a:gd name="connsiteY5" fmla="*/ 220980 h 1034415"/>
              <a:gd name="connsiteX6" fmla="*/ 523913 w 857288"/>
              <a:gd name="connsiteY6" fmla="*/ 461010 h 1034415"/>
              <a:gd name="connsiteX7" fmla="*/ 316268 w 857288"/>
              <a:gd name="connsiteY7" fmla="*/ 720090 h 1034415"/>
              <a:gd name="connsiteX8" fmla="*/ 38 w 857288"/>
              <a:gd name="connsiteY8" fmla="*/ 1034415 h 1034415"/>
              <a:gd name="connsiteX9" fmla="*/ 0 w 857288"/>
              <a:gd name="connsiteY9" fmla="*/ 855345 h 1034415"/>
              <a:gd name="connsiteX0" fmla="*/ 0 w 857288"/>
              <a:gd name="connsiteY0" fmla="*/ 855345 h 1034415"/>
              <a:gd name="connsiteX1" fmla="*/ 192443 w 857288"/>
              <a:gd name="connsiteY1" fmla="*/ 613410 h 1034415"/>
              <a:gd name="connsiteX2" fmla="*/ 331508 w 857288"/>
              <a:gd name="connsiteY2" fmla="*/ 445770 h 1034415"/>
              <a:gd name="connsiteX3" fmla="*/ 746798 w 857288"/>
              <a:gd name="connsiteY3" fmla="*/ 0 h 1034415"/>
              <a:gd name="connsiteX4" fmla="*/ 857288 w 857288"/>
              <a:gd name="connsiteY4" fmla="*/ 81915 h 1034415"/>
              <a:gd name="connsiteX5" fmla="*/ 746798 w 857288"/>
              <a:gd name="connsiteY5" fmla="*/ 220980 h 1034415"/>
              <a:gd name="connsiteX6" fmla="*/ 523913 w 857288"/>
              <a:gd name="connsiteY6" fmla="*/ 461010 h 1034415"/>
              <a:gd name="connsiteX7" fmla="*/ 283754 w 857288"/>
              <a:gd name="connsiteY7" fmla="*/ 702945 h 1034415"/>
              <a:gd name="connsiteX8" fmla="*/ 38 w 857288"/>
              <a:gd name="connsiteY8" fmla="*/ 1034415 h 1034415"/>
              <a:gd name="connsiteX9" fmla="*/ 0 w 857288"/>
              <a:gd name="connsiteY9" fmla="*/ 855345 h 1034415"/>
              <a:gd name="connsiteX0" fmla="*/ 0 w 857288"/>
              <a:gd name="connsiteY0" fmla="*/ 855345 h 1034415"/>
              <a:gd name="connsiteX1" fmla="*/ 192443 w 857288"/>
              <a:gd name="connsiteY1" fmla="*/ 613410 h 1034415"/>
              <a:gd name="connsiteX2" fmla="*/ 331508 w 857288"/>
              <a:gd name="connsiteY2" fmla="*/ 445770 h 1034415"/>
              <a:gd name="connsiteX3" fmla="*/ 746798 w 857288"/>
              <a:gd name="connsiteY3" fmla="*/ 0 h 1034415"/>
              <a:gd name="connsiteX4" fmla="*/ 857288 w 857288"/>
              <a:gd name="connsiteY4" fmla="*/ 81915 h 1034415"/>
              <a:gd name="connsiteX5" fmla="*/ 746798 w 857288"/>
              <a:gd name="connsiteY5" fmla="*/ 220980 h 1034415"/>
              <a:gd name="connsiteX6" fmla="*/ 523913 w 857288"/>
              <a:gd name="connsiteY6" fmla="*/ 461010 h 1034415"/>
              <a:gd name="connsiteX7" fmla="*/ 293317 w 857288"/>
              <a:gd name="connsiteY7" fmla="*/ 721995 h 1034415"/>
              <a:gd name="connsiteX8" fmla="*/ 38 w 857288"/>
              <a:gd name="connsiteY8" fmla="*/ 1034415 h 1034415"/>
              <a:gd name="connsiteX9" fmla="*/ 0 w 857288"/>
              <a:gd name="connsiteY9" fmla="*/ 855345 h 1034415"/>
              <a:gd name="connsiteX0" fmla="*/ 0 w 857288"/>
              <a:gd name="connsiteY0" fmla="*/ 855345 h 1034415"/>
              <a:gd name="connsiteX1" fmla="*/ 192443 w 857288"/>
              <a:gd name="connsiteY1" fmla="*/ 613410 h 1034415"/>
              <a:gd name="connsiteX2" fmla="*/ 331508 w 857288"/>
              <a:gd name="connsiteY2" fmla="*/ 445770 h 1034415"/>
              <a:gd name="connsiteX3" fmla="*/ 746798 w 857288"/>
              <a:gd name="connsiteY3" fmla="*/ 0 h 1034415"/>
              <a:gd name="connsiteX4" fmla="*/ 857288 w 857288"/>
              <a:gd name="connsiteY4" fmla="*/ 81915 h 1034415"/>
              <a:gd name="connsiteX5" fmla="*/ 704721 w 857288"/>
              <a:gd name="connsiteY5" fmla="*/ 196215 h 1034415"/>
              <a:gd name="connsiteX6" fmla="*/ 523913 w 857288"/>
              <a:gd name="connsiteY6" fmla="*/ 461010 h 1034415"/>
              <a:gd name="connsiteX7" fmla="*/ 293317 w 857288"/>
              <a:gd name="connsiteY7" fmla="*/ 721995 h 1034415"/>
              <a:gd name="connsiteX8" fmla="*/ 38 w 857288"/>
              <a:gd name="connsiteY8" fmla="*/ 1034415 h 1034415"/>
              <a:gd name="connsiteX9" fmla="*/ 0 w 857288"/>
              <a:gd name="connsiteY9" fmla="*/ 855345 h 1034415"/>
              <a:gd name="connsiteX0" fmla="*/ 0 w 857288"/>
              <a:gd name="connsiteY0" fmla="*/ 855345 h 1034415"/>
              <a:gd name="connsiteX1" fmla="*/ 192443 w 857288"/>
              <a:gd name="connsiteY1" fmla="*/ 613410 h 1034415"/>
              <a:gd name="connsiteX2" fmla="*/ 331508 w 857288"/>
              <a:gd name="connsiteY2" fmla="*/ 445770 h 1034415"/>
              <a:gd name="connsiteX3" fmla="*/ 746798 w 857288"/>
              <a:gd name="connsiteY3" fmla="*/ 0 h 1034415"/>
              <a:gd name="connsiteX4" fmla="*/ 857288 w 857288"/>
              <a:gd name="connsiteY4" fmla="*/ 81915 h 1034415"/>
              <a:gd name="connsiteX5" fmla="*/ 725760 w 857288"/>
              <a:gd name="connsiteY5" fmla="*/ 222885 h 1034415"/>
              <a:gd name="connsiteX6" fmla="*/ 523913 w 857288"/>
              <a:gd name="connsiteY6" fmla="*/ 461010 h 1034415"/>
              <a:gd name="connsiteX7" fmla="*/ 293317 w 857288"/>
              <a:gd name="connsiteY7" fmla="*/ 721995 h 1034415"/>
              <a:gd name="connsiteX8" fmla="*/ 38 w 857288"/>
              <a:gd name="connsiteY8" fmla="*/ 1034415 h 1034415"/>
              <a:gd name="connsiteX9" fmla="*/ 0 w 857288"/>
              <a:gd name="connsiteY9" fmla="*/ 855345 h 1034415"/>
              <a:gd name="connsiteX0" fmla="*/ 0 w 746798"/>
              <a:gd name="connsiteY0" fmla="*/ 855345 h 1034415"/>
              <a:gd name="connsiteX1" fmla="*/ 192443 w 746798"/>
              <a:gd name="connsiteY1" fmla="*/ 613410 h 1034415"/>
              <a:gd name="connsiteX2" fmla="*/ 331508 w 746798"/>
              <a:gd name="connsiteY2" fmla="*/ 445770 h 1034415"/>
              <a:gd name="connsiteX3" fmla="*/ 746798 w 746798"/>
              <a:gd name="connsiteY3" fmla="*/ 0 h 1034415"/>
              <a:gd name="connsiteX4" fmla="*/ 736795 w 746798"/>
              <a:gd name="connsiteY4" fmla="*/ 146685 h 1034415"/>
              <a:gd name="connsiteX5" fmla="*/ 725760 w 746798"/>
              <a:gd name="connsiteY5" fmla="*/ 222885 h 1034415"/>
              <a:gd name="connsiteX6" fmla="*/ 523913 w 746798"/>
              <a:gd name="connsiteY6" fmla="*/ 461010 h 1034415"/>
              <a:gd name="connsiteX7" fmla="*/ 293317 w 746798"/>
              <a:gd name="connsiteY7" fmla="*/ 721995 h 1034415"/>
              <a:gd name="connsiteX8" fmla="*/ 38 w 746798"/>
              <a:gd name="connsiteY8" fmla="*/ 1034415 h 1034415"/>
              <a:gd name="connsiteX9" fmla="*/ 0 w 746798"/>
              <a:gd name="connsiteY9" fmla="*/ 855345 h 1034415"/>
              <a:gd name="connsiteX0" fmla="*/ 0 w 770008"/>
              <a:gd name="connsiteY0" fmla="*/ 855345 h 1034415"/>
              <a:gd name="connsiteX1" fmla="*/ 192443 w 770008"/>
              <a:gd name="connsiteY1" fmla="*/ 613410 h 1034415"/>
              <a:gd name="connsiteX2" fmla="*/ 331508 w 770008"/>
              <a:gd name="connsiteY2" fmla="*/ 445770 h 1034415"/>
              <a:gd name="connsiteX3" fmla="*/ 746798 w 770008"/>
              <a:gd name="connsiteY3" fmla="*/ 0 h 1034415"/>
              <a:gd name="connsiteX4" fmla="*/ 736795 w 770008"/>
              <a:gd name="connsiteY4" fmla="*/ 146685 h 1034415"/>
              <a:gd name="connsiteX5" fmla="*/ 725760 w 770008"/>
              <a:gd name="connsiteY5" fmla="*/ 222885 h 1034415"/>
              <a:gd name="connsiteX6" fmla="*/ 523913 w 770008"/>
              <a:gd name="connsiteY6" fmla="*/ 461010 h 1034415"/>
              <a:gd name="connsiteX7" fmla="*/ 293317 w 770008"/>
              <a:gd name="connsiteY7" fmla="*/ 721995 h 1034415"/>
              <a:gd name="connsiteX8" fmla="*/ 38 w 770008"/>
              <a:gd name="connsiteY8" fmla="*/ 1034415 h 1034415"/>
              <a:gd name="connsiteX9" fmla="*/ 0 w 770008"/>
              <a:gd name="connsiteY9" fmla="*/ 855345 h 1034415"/>
              <a:gd name="connsiteX0" fmla="*/ 0 w 838201"/>
              <a:gd name="connsiteY0" fmla="*/ 855345 h 1034415"/>
              <a:gd name="connsiteX1" fmla="*/ 192443 w 838201"/>
              <a:gd name="connsiteY1" fmla="*/ 613410 h 1034415"/>
              <a:gd name="connsiteX2" fmla="*/ 331508 w 838201"/>
              <a:gd name="connsiteY2" fmla="*/ 445770 h 1034415"/>
              <a:gd name="connsiteX3" fmla="*/ 746798 w 838201"/>
              <a:gd name="connsiteY3" fmla="*/ 0 h 1034415"/>
              <a:gd name="connsiteX4" fmla="*/ 819036 w 838201"/>
              <a:gd name="connsiteY4" fmla="*/ 125730 h 1034415"/>
              <a:gd name="connsiteX5" fmla="*/ 725760 w 838201"/>
              <a:gd name="connsiteY5" fmla="*/ 222885 h 1034415"/>
              <a:gd name="connsiteX6" fmla="*/ 523913 w 838201"/>
              <a:gd name="connsiteY6" fmla="*/ 461010 h 1034415"/>
              <a:gd name="connsiteX7" fmla="*/ 293317 w 838201"/>
              <a:gd name="connsiteY7" fmla="*/ 721995 h 1034415"/>
              <a:gd name="connsiteX8" fmla="*/ 38 w 838201"/>
              <a:gd name="connsiteY8" fmla="*/ 1034415 h 1034415"/>
              <a:gd name="connsiteX9" fmla="*/ 0 w 838201"/>
              <a:gd name="connsiteY9" fmla="*/ 855345 h 1034415"/>
              <a:gd name="connsiteX0" fmla="*/ 0 w 826748"/>
              <a:gd name="connsiteY0" fmla="*/ 855345 h 1034415"/>
              <a:gd name="connsiteX1" fmla="*/ 192443 w 826748"/>
              <a:gd name="connsiteY1" fmla="*/ 613410 h 1034415"/>
              <a:gd name="connsiteX2" fmla="*/ 331508 w 826748"/>
              <a:gd name="connsiteY2" fmla="*/ 445770 h 1034415"/>
              <a:gd name="connsiteX3" fmla="*/ 746798 w 826748"/>
              <a:gd name="connsiteY3" fmla="*/ 0 h 1034415"/>
              <a:gd name="connsiteX4" fmla="*/ 819036 w 826748"/>
              <a:gd name="connsiteY4" fmla="*/ 125730 h 1034415"/>
              <a:gd name="connsiteX5" fmla="*/ 725760 w 826748"/>
              <a:gd name="connsiteY5" fmla="*/ 222885 h 1034415"/>
              <a:gd name="connsiteX6" fmla="*/ 523913 w 826748"/>
              <a:gd name="connsiteY6" fmla="*/ 461010 h 1034415"/>
              <a:gd name="connsiteX7" fmla="*/ 293317 w 826748"/>
              <a:gd name="connsiteY7" fmla="*/ 721995 h 1034415"/>
              <a:gd name="connsiteX8" fmla="*/ 38 w 826748"/>
              <a:gd name="connsiteY8" fmla="*/ 1034415 h 1034415"/>
              <a:gd name="connsiteX9" fmla="*/ 0 w 826748"/>
              <a:gd name="connsiteY9" fmla="*/ 855345 h 1034415"/>
              <a:gd name="connsiteX0" fmla="*/ 0 w 819036"/>
              <a:gd name="connsiteY0" fmla="*/ 855345 h 1034415"/>
              <a:gd name="connsiteX1" fmla="*/ 192443 w 819036"/>
              <a:gd name="connsiteY1" fmla="*/ 613410 h 1034415"/>
              <a:gd name="connsiteX2" fmla="*/ 331508 w 819036"/>
              <a:gd name="connsiteY2" fmla="*/ 445770 h 1034415"/>
              <a:gd name="connsiteX3" fmla="*/ 746798 w 819036"/>
              <a:gd name="connsiteY3" fmla="*/ 0 h 1034415"/>
              <a:gd name="connsiteX4" fmla="*/ 819036 w 819036"/>
              <a:gd name="connsiteY4" fmla="*/ 125730 h 1034415"/>
              <a:gd name="connsiteX5" fmla="*/ 725760 w 819036"/>
              <a:gd name="connsiteY5" fmla="*/ 222885 h 1034415"/>
              <a:gd name="connsiteX6" fmla="*/ 523913 w 819036"/>
              <a:gd name="connsiteY6" fmla="*/ 461010 h 1034415"/>
              <a:gd name="connsiteX7" fmla="*/ 293317 w 819036"/>
              <a:gd name="connsiteY7" fmla="*/ 721995 h 1034415"/>
              <a:gd name="connsiteX8" fmla="*/ 38 w 819036"/>
              <a:gd name="connsiteY8" fmla="*/ 1034415 h 1034415"/>
              <a:gd name="connsiteX9" fmla="*/ 0 w 819036"/>
              <a:gd name="connsiteY9" fmla="*/ 855345 h 1034415"/>
              <a:gd name="connsiteX0" fmla="*/ 0 w 819036"/>
              <a:gd name="connsiteY0" fmla="*/ 855345 h 1034415"/>
              <a:gd name="connsiteX1" fmla="*/ 192443 w 819036"/>
              <a:gd name="connsiteY1" fmla="*/ 613410 h 1034415"/>
              <a:gd name="connsiteX2" fmla="*/ 331508 w 819036"/>
              <a:gd name="connsiteY2" fmla="*/ 445770 h 1034415"/>
              <a:gd name="connsiteX3" fmla="*/ 746798 w 819036"/>
              <a:gd name="connsiteY3" fmla="*/ 0 h 1034415"/>
              <a:gd name="connsiteX4" fmla="*/ 819036 w 819036"/>
              <a:gd name="connsiteY4" fmla="*/ 125730 h 1034415"/>
              <a:gd name="connsiteX5" fmla="*/ 725760 w 819036"/>
              <a:gd name="connsiteY5" fmla="*/ 222885 h 1034415"/>
              <a:gd name="connsiteX6" fmla="*/ 523913 w 819036"/>
              <a:gd name="connsiteY6" fmla="*/ 461010 h 1034415"/>
              <a:gd name="connsiteX7" fmla="*/ 299055 w 819036"/>
              <a:gd name="connsiteY7" fmla="*/ 723900 h 1034415"/>
              <a:gd name="connsiteX8" fmla="*/ 38 w 819036"/>
              <a:gd name="connsiteY8" fmla="*/ 1034415 h 1034415"/>
              <a:gd name="connsiteX9" fmla="*/ 0 w 819036"/>
              <a:gd name="connsiteY9" fmla="*/ 855345 h 1034415"/>
              <a:gd name="connsiteX0" fmla="*/ 0 w 819036"/>
              <a:gd name="connsiteY0" fmla="*/ 855345 h 1053465"/>
              <a:gd name="connsiteX1" fmla="*/ 192443 w 819036"/>
              <a:gd name="connsiteY1" fmla="*/ 613410 h 1053465"/>
              <a:gd name="connsiteX2" fmla="*/ 331508 w 819036"/>
              <a:gd name="connsiteY2" fmla="*/ 445770 h 1053465"/>
              <a:gd name="connsiteX3" fmla="*/ 746798 w 819036"/>
              <a:gd name="connsiteY3" fmla="*/ 0 h 1053465"/>
              <a:gd name="connsiteX4" fmla="*/ 819036 w 819036"/>
              <a:gd name="connsiteY4" fmla="*/ 125730 h 1053465"/>
              <a:gd name="connsiteX5" fmla="*/ 725760 w 819036"/>
              <a:gd name="connsiteY5" fmla="*/ 222885 h 1053465"/>
              <a:gd name="connsiteX6" fmla="*/ 523913 w 819036"/>
              <a:gd name="connsiteY6" fmla="*/ 461010 h 1053465"/>
              <a:gd name="connsiteX7" fmla="*/ 299055 w 819036"/>
              <a:gd name="connsiteY7" fmla="*/ 723900 h 1053465"/>
              <a:gd name="connsiteX8" fmla="*/ 38 w 819036"/>
              <a:gd name="connsiteY8" fmla="*/ 1053465 h 1053465"/>
              <a:gd name="connsiteX9" fmla="*/ 0 w 819036"/>
              <a:gd name="connsiteY9" fmla="*/ 855345 h 1053465"/>
              <a:gd name="connsiteX0" fmla="*/ 0 w 824774"/>
              <a:gd name="connsiteY0" fmla="*/ 855345 h 1053465"/>
              <a:gd name="connsiteX1" fmla="*/ 192443 w 824774"/>
              <a:gd name="connsiteY1" fmla="*/ 613410 h 1053465"/>
              <a:gd name="connsiteX2" fmla="*/ 331508 w 824774"/>
              <a:gd name="connsiteY2" fmla="*/ 445770 h 1053465"/>
              <a:gd name="connsiteX3" fmla="*/ 746798 w 824774"/>
              <a:gd name="connsiteY3" fmla="*/ 0 h 1053465"/>
              <a:gd name="connsiteX4" fmla="*/ 824774 w 824774"/>
              <a:gd name="connsiteY4" fmla="*/ 106680 h 1053465"/>
              <a:gd name="connsiteX5" fmla="*/ 725760 w 824774"/>
              <a:gd name="connsiteY5" fmla="*/ 222885 h 1053465"/>
              <a:gd name="connsiteX6" fmla="*/ 523913 w 824774"/>
              <a:gd name="connsiteY6" fmla="*/ 461010 h 1053465"/>
              <a:gd name="connsiteX7" fmla="*/ 299055 w 824774"/>
              <a:gd name="connsiteY7" fmla="*/ 723900 h 1053465"/>
              <a:gd name="connsiteX8" fmla="*/ 38 w 824774"/>
              <a:gd name="connsiteY8" fmla="*/ 1053465 h 1053465"/>
              <a:gd name="connsiteX9" fmla="*/ 0 w 824774"/>
              <a:gd name="connsiteY9" fmla="*/ 855345 h 1053465"/>
              <a:gd name="connsiteX0" fmla="*/ 0 w 824774"/>
              <a:gd name="connsiteY0" fmla="*/ 855345 h 1053465"/>
              <a:gd name="connsiteX1" fmla="*/ 192443 w 824774"/>
              <a:gd name="connsiteY1" fmla="*/ 613410 h 1053465"/>
              <a:gd name="connsiteX2" fmla="*/ 331508 w 824774"/>
              <a:gd name="connsiteY2" fmla="*/ 445770 h 1053465"/>
              <a:gd name="connsiteX3" fmla="*/ 746798 w 824774"/>
              <a:gd name="connsiteY3" fmla="*/ 0 h 1053465"/>
              <a:gd name="connsiteX4" fmla="*/ 824774 w 824774"/>
              <a:gd name="connsiteY4" fmla="*/ 106680 h 1053465"/>
              <a:gd name="connsiteX5" fmla="*/ 725760 w 824774"/>
              <a:gd name="connsiteY5" fmla="*/ 222885 h 1053465"/>
              <a:gd name="connsiteX6" fmla="*/ 523913 w 824774"/>
              <a:gd name="connsiteY6" fmla="*/ 461010 h 1053465"/>
              <a:gd name="connsiteX7" fmla="*/ 299055 w 824774"/>
              <a:gd name="connsiteY7" fmla="*/ 723900 h 1053465"/>
              <a:gd name="connsiteX8" fmla="*/ 38 w 824774"/>
              <a:gd name="connsiteY8" fmla="*/ 1053465 h 1053465"/>
              <a:gd name="connsiteX9" fmla="*/ 0 w 824774"/>
              <a:gd name="connsiteY9" fmla="*/ 855345 h 1053465"/>
              <a:gd name="connsiteX0" fmla="*/ 0 w 840075"/>
              <a:gd name="connsiteY0" fmla="*/ 855345 h 1053465"/>
              <a:gd name="connsiteX1" fmla="*/ 192443 w 840075"/>
              <a:gd name="connsiteY1" fmla="*/ 613410 h 1053465"/>
              <a:gd name="connsiteX2" fmla="*/ 331508 w 840075"/>
              <a:gd name="connsiteY2" fmla="*/ 445770 h 1053465"/>
              <a:gd name="connsiteX3" fmla="*/ 746798 w 840075"/>
              <a:gd name="connsiteY3" fmla="*/ 0 h 1053465"/>
              <a:gd name="connsiteX4" fmla="*/ 840075 w 840075"/>
              <a:gd name="connsiteY4" fmla="*/ 97155 h 1053465"/>
              <a:gd name="connsiteX5" fmla="*/ 725760 w 840075"/>
              <a:gd name="connsiteY5" fmla="*/ 222885 h 1053465"/>
              <a:gd name="connsiteX6" fmla="*/ 523913 w 840075"/>
              <a:gd name="connsiteY6" fmla="*/ 461010 h 1053465"/>
              <a:gd name="connsiteX7" fmla="*/ 299055 w 840075"/>
              <a:gd name="connsiteY7" fmla="*/ 723900 h 1053465"/>
              <a:gd name="connsiteX8" fmla="*/ 38 w 840075"/>
              <a:gd name="connsiteY8" fmla="*/ 1053465 h 1053465"/>
              <a:gd name="connsiteX9" fmla="*/ 0 w 840075"/>
              <a:gd name="connsiteY9" fmla="*/ 855345 h 105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0075" h="1053465">
                <a:moveTo>
                  <a:pt x="0" y="855345"/>
                </a:moveTo>
                <a:lnTo>
                  <a:pt x="192443" y="613410"/>
                </a:lnTo>
                <a:lnTo>
                  <a:pt x="331508" y="445770"/>
                </a:lnTo>
                <a:lnTo>
                  <a:pt x="746798" y="0"/>
                </a:lnTo>
                <a:cubicBezTo>
                  <a:pt x="743464" y="48895"/>
                  <a:pt x="764992" y="-16510"/>
                  <a:pt x="840075" y="97155"/>
                </a:cubicBezTo>
                <a:lnTo>
                  <a:pt x="725760" y="222885"/>
                </a:lnTo>
                <a:lnTo>
                  <a:pt x="523913" y="461010"/>
                </a:lnTo>
                <a:lnTo>
                  <a:pt x="299055" y="723900"/>
                </a:lnTo>
                <a:lnTo>
                  <a:pt x="38" y="1053465"/>
                </a:lnTo>
                <a:cubicBezTo>
                  <a:pt x="25" y="993775"/>
                  <a:pt x="13" y="915035"/>
                  <a:pt x="0" y="855345"/>
                </a:cubicBezTo>
                <a:close/>
              </a:path>
            </a:pathLst>
          </a:custGeom>
          <a:solidFill>
            <a:srgbClr val="E8E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EAE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EB2B9-CE4D-7320-84CB-DD27A5612028}"/>
              </a:ext>
            </a:extLst>
          </p:cNvPr>
          <p:cNvSpPr/>
          <p:nvPr/>
        </p:nvSpPr>
        <p:spPr>
          <a:xfrm>
            <a:off x="6831330" y="3657600"/>
            <a:ext cx="695325" cy="165735"/>
          </a:xfrm>
          <a:prstGeom prst="rect">
            <a:avLst/>
          </a:prstGeom>
          <a:solidFill>
            <a:srgbClr val="C5C9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5FDF-49A3-B4CC-74A4-A11A528CF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7693-1161-1786-B02A-3B1D708F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43" y="-137383"/>
            <a:ext cx="1125465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Restroom Floorplan (27ft x 120ft)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C4838C-98E3-70FC-31D2-4F2433B67AD3}"/>
              </a:ext>
            </a:extLst>
          </p:cNvPr>
          <p:cNvSpPr txBox="1">
            <a:spLocks/>
          </p:cNvSpPr>
          <p:nvPr/>
        </p:nvSpPr>
        <p:spPr>
          <a:xfrm>
            <a:off x="630934" y="1820091"/>
            <a:ext cx="5462563" cy="4823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ea typeface="Roboto"/>
              <a:cs typeface="Calibri"/>
            </a:endParaRPr>
          </a:p>
          <a:p>
            <a:endParaRPr lang="en-US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072AE-5D6E-7565-2585-74072962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5" t="1859"/>
          <a:stretch/>
        </p:blipFill>
        <p:spPr>
          <a:xfrm>
            <a:off x="405353" y="2083324"/>
            <a:ext cx="11441244" cy="4645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846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506A-C1C3-8B01-4872-49B0E60D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7A52-A789-34DC-8E64-31D4154B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43" y="-137383"/>
            <a:ext cx="11254657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Restroom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6C54A-FCA9-9D2B-6F2F-3F9E8110E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5" t="4322" r="36156" b="58649"/>
          <a:stretch/>
        </p:blipFill>
        <p:spPr>
          <a:xfrm>
            <a:off x="3363806" y="1938945"/>
            <a:ext cx="8604606" cy="471659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085E7CF-FC8C-947B-D19B-3476BEC2619C}"/>
              </a:ext>
            </a:extLst>
          </p:cNvPr>
          <p:cNvSpPr txBox="1">
            <a:spLocks/>
          </p:cNvSpPr>
          <p:nvPr/>
        </p:nvSpPr>
        <p:spPr>
          <a:xfrm>
            <a:off x="630934" y="1820091"/>
            <a:ext cx="5462563" cy="4823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restrooms,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mechanical room, 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storage, 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/>
              <a:t>office,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concessions, and</a:t>
            </a:r>
            <a:endParaRPr lang="en-US"/>
          </a:p>
          <a:p>
            <a:pPr lvl="1"/>
            <a:r>
              <a:rPr lang="en-US" dirty="0"/>
              <a:t>support space.</a:t>
            </a:r>
            <a:endParaRPr lang="en-US">
              <a:ea typeface="Roboto"/>
              <a:cs typeface="Calibri"/>
            </a:endParaRPr>
          </a:p>
          <a:p>
            <a:endParaRPr lang="en-US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6" name="Picture 5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3CCD1875-10E1-6168-B5FD-C57EE70B7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37163" r="9350" b="42986"/>
          <a:stretch/>
        </p:blipFill>
        <p:spPr>
          <a:xfrm>
            <a:off x="3798457" y="259831"/>
            <a:ext cx="8067961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03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642de7-e5c4-4775-8f00-a5c48e46fc97" xsi:nil="true"/>
    <PMO_x0020_Project_x0020_ID xmlns="fe52bb2d-73f0-45b4-b30e-df01cf3751a3" xsi:nil="true"/>
    <lcf76f155ced4ddcb4097134ff3c332f xmlns="fe52bb2d-73f0-45b4-b30e-df01cf3751a3">
      <Terms xmlns="http://schemas.microsoft.com/office/infopath/2007/PartnerControls"/>
    </lcf76f155ced4ddcb4097134ff3c332f>
    <SharedWithUsers xmlns="07642de7-e5c4-4775-8f00-a5c48e46fc97">
      <UserInfo>
        <DisplayName>Kyle Lueken</DisplayName>
        <AccountId>388</AccountId>
        <AccountType/>
      </UserInfo>
      <UserInfo>
        <DisplayName>Jennifer Tillman</DisplayName>
        <AccountId>10</AccountId>
        <AccountType/>
      </UserInfo>
    </SharedWithUsers>
    <_Flow_SignoffStatus xmlns="fe52bb2d-73f0-45b4-b30e-df01cf3751a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2D0587FF32D42AF406C1AB41174F0" ma:contentTypeVersion="17" ma:contentTypeDescription="Create a new document." ma:contentTypeScope="" ma:versionID="c36e7e504382cd61460c433844918328">
  <xsd:schema xmlns:xsd="http://www.w3.org/2001/XMLSchema" xmlns:xs="http://www.w3.org/2001/XMLSchema" xmlns:p="http://schemas.microsoft.com/office/2006/metadata/properties" xmlns:ns2="fe52bb2d-73f0-45b4-b30e-df01cf3751a3" xmlns:ns3="07642de7-e5c4-4775-8f00-a5c48e46fc97" targetNamespace="http://schemas.microsoft.com/office/2006/metadata/properties" ma:root="true" ma:fieldsID="4b3cecc79930b2e01f7f1577241da399" ns2:_="" ns3:_="">
    <xsd:import namespace="fe52bb2d-73f0-45b4-b30e-df01cf3751a3"/>
    <xsd:import namespace="07642de7-e5c4-4775-8f00-a5c48e46f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PMO_x0020_Project_x0020_ID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bb2d-73f0-45b4-b30e-df01cf375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cc335bb-589d-4639-a998-6251172301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PMO_x0020_Project_x0020_ID" ma:index="20" nillable="true" ma:displayName="PMO Project ID" ma:format="Dropdown" ma:internalName="PMO_x0020_Project_x0020_ID">
      <xsd:simpleType>
        <xsd:restriction base="dms:Choice">
          <xsd:enumeration value="1-ALP-1"/>
          <xsd:enumeration value="2-KUN-1"/>
          <xsd:enumeration value="3-MAJ-1"/>
          <xsd:enumeration value="4-GAR-1"/>
          <xsd:enumeration value="4-GAR-2"/>
          <xsd:enumeration value="5-GEI-1"/>
          <xsd:enumeration value="6-GRA-1"/>
          <xsd:enumeration value="7-GRA-2"/>
          <xsd:enumeration value="7-GRA-1"/>
          <xsd:enumeration value="8-GUS-1"/>
          <xsd:enumeration value="9-HOL-1"/>
          <xsd:enumeration value="10-WOR-1"/>
          <xsd:enumeration value="10-WOR-2"/>
          <xsd:enumeration value="11-KRA-1"/>
          <xsd:enumeration value="11-KRA-2"/>
          <xsd:enumeration value="11-KRA-3"/>
          <xsd:enumeration value="12-CHA-1"/>
          <xsd:enumeration value="13-DUB-1"/>
          <xsd:enumeration value="14-EAG-1"/>
          <xsd:enumeration value="15-FRA-1"/>
          <xsd:enumeration value="16-FRE-1"/>
          <xsd:enumeration value="16-FRE-2"/>
          <xsd:enumeration value="16-FRE-3"/>
          <xsd:enumeration value="17-MLK-1"/>
          <xsd:enumeration value="18-PER-1"/>
          <xsd:enumeration value="19-RIV-1"/>
          <xsd:enumeration value="20-RIV-1"/>
          <xsd:enumeration value="21-SAH-1"/>
          <xsd:enumeration value="21-SAH-2"/>
          <xsd:enumeration value="22-SOU-1"/>
          <xsd:enumeration value="23-SOU-1"/>
          <xsd:enumeration value="23-SOU-2"/>
          <xsd:enumeration value="24-TAR-1"/>
          <xsd:enumeration value="25-TOL-1"/>
          <xsd:enumeration value="26-WAS-1"/>
          <xsd:enumeration value="27-CON-1"/>
          <xsd:enumeration value="28-OTH-1"/>
          <xsd:enumeration value="99-PLY-1"/>
          <xsd:enumeration value="99-PLY-2"/>
          <xsd:enumeration value="99-PLY-3"/>
          <xsd:enumeration value="99-PLY-4"/>
          <xsd:enumeration value="99-PLY-5"/>
          <xsd:enumeration value="99-PLY-6"/>
          <xsd:enumeration value="99-PLY-7"/>
          <xsd:enumeration value="99-PLY-8"/>
          <xsd:enumeration value="99-PLY-9"/>
          <xsd:enumeration value="99-PLY-10"/>
          <xsd:enumeration value="99-PLY-11"/>
          <xsd:enumeration value="99-PLY-12"/>
          <xsd:enumeration value="99-PLY-13"/>
          <xsd:enumeration value="99-PLY-14"/>
          <xsd:enumeration value="99-PLY-15"/>
          <xsd:enumeration value="99-PLY-16"/>
          <xsd:enumeration value="99-PLY-17"/>
          <xsd:enumeration value="99-PLY-18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42de7-e5c4-4775-8f00-a5c48e46f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3e6655-ff10-4064-915b-33bc104c5645}" ma:internalName="TaxCatchAll" ma:showField="CatchAllData" ma:web="07642de7-e5c4-4775-8f00-a5c48e46f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FF4D6F-ED0B-4AC0-B550-17946BA4888C}">
  <ds:schemaRefs>
    <ds:schemaRef ds:uri="07642de7-e5c4-4775-8f00-a5c48e46fc97"/>
    <ds:schemaRef ds:uri="fe52bb2d-73f0-45b4-b30e-df01cf3751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F9E14D-E6A9-45F5-888A-5B4454A6C063}">
  <ds:schemaRefs>
    <ds:schemaRef ds:uri="07642de7-e5c4-4775-8f00-a5c48e46fc97"/>
    <ds:schemaRef ds:uri="fe52bb2d-73f0-45b4-b30e-df01cf3751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94FE42-D74D-41E9-B47A-14673F4981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187</Words>
  <Application>Microsoft Office PowerPoint</Application>
  <PresentationFormat>Widescreen</PresentationFormat>
  <Paragraphs>58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Office Theme</vt:lpstr>
      <vt:lpstr>1_Office Theme</vt:lpstr>
      <vt:lpstr>PowerPoint Presentation</vt:lpstr>
      <vt:lpstr>Agenda </vt:lpstr>
      <vt:lpstr>Background </vt:lpstr>
      <vt:lpstr>Progress to Date </vt:lpstr>
      <vt:lpstr>Progress to Date Cont. </vt:lpstr>
      <vt:lpstr>PowerPoint Presentation</vt:lpstr>
      <vt:lpstr>PowerPoint Presentation</vt:lpstr>
      <vt:lpstr>Restroom Floorplan (27ft x 120ft)</vt:lpstr>
      <vt:lpstr>Restroom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Chapel Hill Park</dc:title>
  <dc:creator>Jennifer Tillman</dc:creator>
  <cp:lastModifiedBy>Denman, Andre T</cp:lastModifiedBy>
  <cp:revision>115</cp:revision>
  <cp:lastPrinted>2024-11-21T21:20:59Z</cp:lastPrinted>
  <dcterms:created xsi:type="dcterms:W3CDTF">2023-09-15T17:05:27Z</dcterms:created>
  <dcterms:modified xsi:type="dcterms:W3CDTF">2024-12-13T02:19:38Z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0x010100A012D0587FF32D42AF406C1AB41174F0</vt:lpwstr>
  </property>
  <property fmtid="{D5CDD505-2E9C-101B-9397-08002B2CF9AE}" pid="3" name="MediaServiceImageTags">
    <vt:lpwstr/>
  </property>
</Properties>
</file>