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58_8FE2118B.xml" ContentType="application/vnd.ms-powerpoint.comments+xml"/>
  <Override PartName="/ppt/comments/modernComment_15A_33904907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5B_2CBCDDC8.xml" ContentType="application/vnd.ms-powerpoint.comment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1"/>
  </p:notesMasterIdLst>
  <p:sldIdLst>
    <p:sldId id="306" r:id="rId6"/>
    <p:sldId id="317" r:id="rId7"/>
    <p:sldId id="318" r:id="rId8"/>
    <p:sldId id="319" r:id="rId9"/>
    <p:sldId id="344" r:id="rId10"/>
    <p:sldId id="345" r:id="rId11"/>
    <p:sldId id="346" r:id="rId12"/>
    <p:sldId id="341" r:id="rId13"/>
    <p:sldId id="348" r:id="rId14"/>
    <p:sldId id="349" r:id="rId15"/>
    <p:sldId id="336" r:id="rId16"/>
    <p:sldId id="340" r:id="rId17"/>
    <p:sldId id="347" r:id="rId18"/>
    <p:sldId id="321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1701CC-44AF-48C1-A268-7F1D8A340EB2}">
          <p14:sldIdLst>
            <p14:sldId id="306"/>
            <p14:sldId id="317"/>
            <p14:sldId id="318"/>
            <p14:sldId id="319"/>
            <p14:sldId id="344"/>
            <p14:sldId id="345"/>
            <p14:sldId id="346"/>
            <p14:sldId id="341"/>
            <p14:sldId id="348"/>
            <p14:sldId id="349"/>
            <p14:sldId id="336"/>
            <p14:sldId id="340"/>
            <p14:sldId id="347"/>
            <p14:sldId id="321"/>
            <p14:sldId id="305"/>
          </p14:sldIdLst>
        </p14:section>
        <p14:section name="OMWBD" id="{2B2394A9-7DAF-4C59-8A92-5E4F48D5127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71F31A-76AE-8CC1-B792-FBCAEA26C982}" name="Denman, Andre T" initials="DT" userId="S::andre.denman_indy.gov#ext#@shrewsusa.onmicrosoft.com::459b023d-057b-49be-b563-1e30980ff65f" providerId="AD"/>
  <p188:author id="{8BEED92C-429F-5A0B-0F16-70A897B37986}" name="Dustin Jones" initials="DJ" userId="S::djones@shrewsusa.com::12698111-2f20-4a62-a385-33674804e4a1" providerId="AD"/>
  <p188:author id="{047C8E50-C8CD-DF1A-7D65-FB160D9B7C6D}" name="Michelle Taggart" initials="MT" userId="S::mtaggart_hitchcockdesigngroup.com#ext#@shrewsusa.onmicrosoft.com::923c3146-8ea3-44ff-8cc4-bbb3e1165eee" providerId="AD"/>
  <p188:author id="{78497F70-7E1B-89AA-1986-ABF2BE75D81F}" name="Jennifer Tillman" initials="JT" userId="S::jtillman@shrewsusa.com::06aeb4d5-6d51-4e94-a66d-fbc31e929277" providerId="AD"/>
  <p188:author id="{5F7627DF-2349-40D8-3DF1-02742AC655FA}" name="Greg Silcox" initials="GS" userId="S::greg_zurbuchinc.com#ext#@shrewsusa.onmicrosoft.com::158a5ea2-1629-437f-91f9-d3be57e62b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695"/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FE384C-BFF9-447B-A781-12D2A4997FF8}" v="15" dt="2024-12-05T21:48:04.644"/>
    <p1510:client id="{3E7FACDB-FD1B-1249-3261-CA27E45D062A}" v="102" dt="2024-12-05T16:59:42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man, Andre T" userId="8cadad67-1d43-4566-8b39-7aecf7608ce7" providerId="ADAL" clId="{10FE384C-BFF9-447B-A781-12D2A4997FF8}"/>
    <pc:docChg chg="undo custSel modSld sldOrd">
      <pc:chgData name="Denman, Andre T" userId="8cadad67-1d43-4566-8b39-7aecf7608ce7" providerId="ADAL" clId="{10FE384C-BFF9-447B-A781-12D2A4997FF8}" dt="2024-12-05T21:52:38.213" v="509"/>
      <pc:docMkLst>
        <pc:docMk/>
      </pc:docMkLst>
      <pc:sldChg chg="addSp modSp mod">
        <pc:chgData name="Denman, Andre T" userId="8cadad67-1d43-4566-8b39-7aecf7608ce7" providerId="ADAL" clId="{10FE384C-BFF9-447B-A781-12D2A4997FF8}" dt="2024-12-05T21:36:11.285" v="349" actId="1037"/>
        <pc:sldMkLst>
          <pc:docMk/>
          <pc:sldMk cId="1498329048" sldId="319"/>
        </pc:sldMkLst>
        <pc:spChg chg="mod">
          <ac:chgData name="Denman, Andre T" userId="8cadad67-1d43-4566-8b39-7aecf7608ce7" providerId="ADAL" clId="{10FE384C-BFF9-447B-A781-12D2A4997FF8}" dt="2024-12-05T21:31:40.245" v="298" actId="20577"/>
          <ac:spMkLst>
            <pc:docMk/>
            <pc:sldMk cId="1498329048" sldId="319"/>
            <ac:spMk id="4" creationId="{2085E7CF-FC8C-947B-D19B-3476BEC2619C}"/>
          </ac:spMkLst>
        </pc:spChg>
        <pc:spChg chg="add mod">
          <ac:chgData name="Denman, Andre T" userId="8cadad67-1d43-4566-8b39-7aecf7608ce7" providerId="ADAL" clId="{10FE384C-BFF9-447B-A781-12D2A4997FF8}" dt="2024-12-05T21:35:15.909" v="321" actId="1038"/>
          <ac:spMkLst>
            <pc:docMk/>
            <pc:sldMk cId="1498329048" sldId="319"/>
            <ac:spMk id="5" creationId="{607C4BAD-2C7D-4965-57E0-32A97ADE0A24}"/>
          </ac:spMkLst>
        </pc:spChg>
        <pc:spChg chg="add mod">
          <ac:chgData name="Denman, Andre T" userId="8cadad67-1d43-4566-8b39-7aecf7608ce7" providerId="ADAL" clId="{10FE384C-BFF9-447B-A781-12D2A4997FF8}" dt="2024-12-05T21:36:11.285" v="349" actId="1037"/>
          <ac:spMkLst>
            <pc:docMk/>
            <pc:sldMk cId="1498329048" sldId="319"/>
            <ac:spMk id="8" creationId="{767BDD8E-C14A-CE7E-FB69-7B8CC02A23FA}"/>
          </ac:spMkLst>
        </pc:spChg>
        <pc:picChg chg="mod">
          <ac:chgData name="Denman, Andre T" userId="8cadad67-1d43-4566-8b39-7aecf7608ce7" providerId="ADAL" clId="{10FE384C-BFF9-447B-A781-12D2A4997FF8}" dt="2024-12-05T21:33:57.716" v="301" actId="1076"/>
          <ac:picMkLst>
            <pc:docMk/>
            <pc:sldMk cId="1498329048" sldId="319"/>
            <ac:picMk id="6" creationId="{4BA73D85-1CC5-AD98-2E8C-EBA2DD886E45}"/>
          </ac:picMkLst>
        </pc:picChg>
        <pc:picChg chg="add mod">
          <ac:chgData name="Denman, Andre T" userId="8cadad67-1d43-4566-8b39-7aecf7608ce7" providerId="ADAL" clId="{10FE384C-BFF9-447B-A781-12D2A4997FF8}" dt="2024-12-05T21:34:27.585" v="312" actId="1076"/>
          <ac:picMkLst>
            <pc:docMk/>
            <pc:sldMk cId="1498329048" sldId="319"/>
            <ac:picMk id="1026" creationId="{B3187D43-0797-A32C-4DCB-370E297FBBC6}"/>
          </ac:picMkLst>
        </pc:picChg>
      </pc:sldChg>
      <pc:sldChg chg="ord">
        <pc:chgData name="Denman, Andre T" userId="8cadad67-1d43-4566-8b39-7aecf7608ce7" providerId="ADAL" clId="{10FE384C-BFF9-447B-A781-12D2A4997FF8}" dt="2024-12-05T21:52:38.213" v="509"/>
        <pc:sldMkLst>
          <pc:docMk/>
          <pc:sldMk cId="2602555098" sldId="336"/>
        </pc:sldMkLst>
      </pc:sldChg>
      <pc:sldChg chg="ord">
        <pc:chgData name="Denman, Andre T" userId="8cadad67-1d43-4566-8b39-7aecf7608ce7" providerId="ADAL" clId="{10FE384C-BFF9-447B-A781-12D2A4997FF8}" dt="2024-12-05T19:04:15.360" v="7"/>
        <pc:sldMkLst>
          <pc:docMk/>
          <pc:sldMk cId="4228836593" sldId="341"/>
        </pc:sldMkLst>
      </pc:sldChg>
      <pc:sldChg chg="addSp delSp modSp mod ord">
        <pc:chgData name="Denman, Andre T" userId="8cadad67-1d43-4566-8b39-7aecf7608ce7" providerId="ADAL" clId="{10FE384C-BFF9-447B-A781-12D2A4997FF8}" dt="2024-12-05T21:47:02.142" v="356" actId="208"/>
        <pc:sldMkLst>
          <pc:docMk/>
          <pc:sldMk cId="2413957515" sldId="344"/>
        </pc:sldMkLst>
        <pc:spChg chg="add del">
          <ac:chgData name="Denman, Andre T" userId="8cadad67-1d43-4566-8b39-7aecf7608ce7" providerId="ADAL" clId="{10FE384C-BFF9-447B-A781-12D2A4997FF8}" dt="2024-12-05T21:46:26.644" v="353" actId="478"/>
          <ac:spMkLst>
            <pc:docMk/>
            <pc:sldMk cId="2413957515" sldId="344"/>
            <ac:spMk id="4" creationId="{9531CA79-45C6-B955-C9B7-BC2A506D7F72}"/>
          </ac:spMkLst>
        </pc:spChg>
        <pc:spChg chg="add mod">
          <ac:chgData name="Denman, Andre T" userId="8cadad67-1d43-4566-8b39-7aecf7608ce7" providerId="ADAL" clId="{10FE384C-BFF9-447B-A781-12D2A4997FF8}" dt="2024-12-05T21:47:02.142" v="356" actId="208"/>
          <ac:spMkLst>
            <pc:docMk/>
            <pc:sldMk cId="2413957515" sldId="344"/>
            <ac:spMk id="5" creationId="{B45AFFAC-89E0-D130-0655-0ECE1210AAA5}"/>
          </ac:spMkLst>
        </pc:spChg>
        <pc:picChg chg="add del">
          <ac:chgData name="Denman, Andre T" userId="8cadad67-1d43-4566-8b39-7aecf7608ce7" providerId="ADAL" clId="{10FE384C-BFF9-447B-A781-12D2A4997FF8}" dt="2024-12-05T21:46:24.809" v="352" actId="478"/>
          <ac:picMkLst>
            <pc:docMk/>
            <pc:sldMk cId="2413957515" sldId="344"/>
            <ac:picMk id="6" creationId="{D9F7E7D2-4DCA-0B95-DDB0-64E6B449E86F}"/>
          </ac:picMkLst>
        </pc:picChg>
      </pc:sldChg>
      <pc:sldChg chg="addSp delSp modSp mod ord">
        <pc:chgData name="Denman, Andre T" userId="8cadad67-1d43-4566-8b39-7aecf7608ce7" providerId="ADAL" clId="{10FE384C-BFF9-447B-A781-12D2A4997FF8}" dt="2024-12-05T21:49:27.965" v="507" actId="14100"/>
        <pc:sldMkLst>
          <pc:docMk/>
          <pc:sldMk cId="939555865" sldId="345"/>
        </pc:sldMkLst>
        <pc:spChg chg="add mod">
          <ac:chgData name="Denman, Andre T" userId="8cadad67-1d43-4566-8b39-7aecf7608ce7" providerId="ADAL" clId="{10FE384C-BFF9-447B-A781-12D2A4997FF8}" dt="2024-12-05T21:49:27.965" v="507" actId="14100"/>
          <ac:spMkLst>
            <pc:docMk/>
            <pc:sldMk cId="939555865" sldId="345"/>
            <ac:spMk id="3" creationId="{32BE8135-84B5-9E3C-CAC2-36FE67A94DCE}"/>
          </ac:spMkLst>
        </pc:spChg>
        <pc:spChg chg="add del mod">
          <ac:chgData name="Denman, Andre T" userId="8cadad67-1d43-4566-8b39-7aecf7608ce7" providerId="ADAL" clId="{10FE384C-BFF9-447B-A781-12D2A4997FF8}" dt="2024-12-05T21:48:09.215" v="495" actId="478"/>
          <ac:spMkLst>
            <pc:docMk/>
            <pc:sldMk cId="939555865" sldId="345"/>
            <ac:spMk id="4" creationId="{E7E44E06-D162-99B1-E682-1D593D8615D5}"/>
          </ac:spMkLst>
        </pc:spChg>
        <pc:picChg chg="mod">
          <ac:chgData name="Denman, Andre T" userId="8cadad67-1d43-4566-8b39-7aecf7608ce7" providerId="ADAL" clId="{10FE384C-BFF9-447B-A781-12D2A4997FF8}" dt="2024-12-05T21:47:54.253" v="475" actId="1036"/>
          <ac:picMkLst>
            <pc:docMk/>
            <pc:sldMk cId="939555865" sldId="345"/>
            <ac:picMk id="2" creationId="{D70D4565-7341-5F88-366B-0C61CBE6668E}"/>
          </ac:picMkLst>
        </pc:picChg>
      </pc:sldChg>
      <pc:sldChg chg="ord">
        <pc:chgData name="Denman, Andre T" userId="8cadad67-1d43-4566-8b39-7aecf7608ce7" providerId="ADAL" clId="{10FE384C-BFF9-447B-A781-12D2A4997FF8}" dt="2024-12-05T19:03:23.062" v="1"/>
        <pc:sldMkLst>
          <pc:docMk/>
          <pc:sldMk cId="865093895" sldId="346"/>
        </pc:sldMkLst>
      </pc:sldChg>
      <pc:sldChg chg="modSp mod">
        <pc:chgData name="Denman, Andre T" userId="8cadad67-1d43-4566-8b39-7aecf7608ce7" providerId="ADAL" clId="{10FE384C-BFF9-447B-A781-12D2A4997FF8}" dt="2024-12-05T19:07:04.210" v="277" actId="1035"/>
        <pc:sldMkLst>
          <pc:docMk/>
          <pc:sldMk cId="300097735" sldId="348"/>
        </pc:sldMkLst>
        <pc:spChg chg="mod">
          <ac:chgData name="Denman, Andre T" userId="8cadad67-1d43-4566-8b39-7aecf7608ce7" providerId="ADAL" clId="{10FE384C-BFF9-447B-A781-12D2A4997FF8}" dt="2024-12-05T19:07:04.210" v="277" actId="1035"/>
          <ac:spMkLst>
            <pc:docMk/>
            <pc:sldMk cId="300097735" sldId="348"/>
            <ac:spMk id="2" creationId="{15FA7A52-A789-34DC-8E64-31D4154B91CB}"/>
          </ac:spMkLst>
        </pc:spChg>
        <pc:spChg chg="mod">
          <ac:chgData name="Denman, Andre T" userId="8cadad67-1d43-4566-8b39-7aecf7608ce7" providerId="ADAL" clId="{10FE384C-BFF9-447B-A781-12D2A4997FF8}" dt="2024-12-05T19:04:50.259" v="9" actId="1076"/>
          <ac:spMkLst>
            <pc:docMk/>
            <pc:sldMk cId="300097735" sldId="348"/>
            <ac:spMk id="16" creationId="{246FE177-ACB2-F0EE-0EC0-11848676D27A}"/>
          </ac:spMkLst>
        </pc:spChg>
        <pc:grpChg chg="mod">
          <ac:chgData name="Denman, Andre T" userId="8cadad67-1d43-4566-8b39-7aecf7608ce7" providerId="ADAL" clId="{10FE384C-BFF9-447B-A781-12D2A4997FF8}" dt="2024-12-05T19:05:33.508" v="148" actId="1038"/>
          <ac:grpSpMkLst>
            <pc:docMk/>
            <pc:sldMk cId="300097735" sldId="348"/>
            <ac:grpSpMk id="7" creationId="{CE24E39B-E29E-6B1E-8964-4638BFDC28A7}"/>
          </ac:grpSpMkLst>
        </pc:grpChg>
      </pc:sldChg>
      <pc:sldChg chg="modSp mod">
        <pc:chgData name="Denman, Andre T" userId="8cadad67-1d43-4566-8b39-7aecf7608ce7" providerId="ADAL" clId="{10FE384C-BFF9-447B-A781-12D2A4997FF8}" dt="2024-12-05T19:06:41.090" v="246" actId="1035"/>
        <pc:sldMkLst>
          <pc:docMk/>
          <pc:sldMk cId="3323956358" sldId="349"/>
        </pc:sldMkLst>
        <pc:spChg chg="mod">
          <ac:chgData name="Denman, Andre T" userId="8cadad67-1d43-4566-8b39-7aecf7608ce7" providerId="ADAL" clId="{10FE384C-BFF9-447B-A781-12D2A4997FF8}" dt="2024-12-05T19:06:41.090" v="246" actId="1035"/>
          <ac:spMkLst>
            <pc:docMk/>
            <pc:sldMk cId="3323956358" sldId="349"/>
            <ac:spMk id="2" creationId="{15FA7A52-A789-34DC-8E64-31D4154B91CB}"/>
          </ac:spMkLst>
        </pc:spChg>
        <pc:picChg chg="mod">
          <ac:chgData name="Denman, Andre T" userId="8cadad67-1d43-4566-8b39-7aecf7608ce7" providerId="ADAL" clId="{10FE384C-BFF9-447B-A781-12D2A4997FF8}" dt="2024-12-05T19:06:16.467" v="181" actId="1036"/>
          <ac:picMkLst>
            <pc:docMk/>
            <pc:sldMk cId="3323956358" sldId="349"/>
            <ac:picMk id="6" creationId="{AA14172C-861D-915A-FBF2-A8281EDAA53E}"/>
          </ac:picMkLst>
        </pc:picChg>
      </pc:sldChg>
    </pc:docChg>
  </pc:docChgLst>
</pc:chgInfo>
</file>

<file path=ppt/comments/modernComment_158_8FE211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BF93BB-6484-4BF6-9D16-D4F07F0C61F8}" authorId="{047C8E50-C8CD-DF1A-7D65-FB160D9B7C6D}" created="2024-12-04T19:59:59.266">
    <pc:sldMkLst xmlns:pc="http://schemas.microsoft.com/office/powerpoint/2013/main/command">
      <pc:docMk/>
      <pc:sldMk cId="2413957515" sldId="344"/>
    </pc:sldMkLst>
    <p188:txBody>
      <a:bodyPr/>
      <a:lstStyle/>
      <a:p>
        <a:r>
          <a:rPr lang="en-US"/>
          <a:t>should we delete this one now that we have the following slides with phases and enlarged phase 1?  I will have a printed 24 x 36 for people to look closer at.</a:t>
        </a:r>
      </a:p>
    </p188:txBody>
  </p188:cm>
</p188:cmLst>
</file>

<file path=ppt/comments/modernComment_15A_339049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7D1773-1109-43E4-A1D9-F8E86666D4DA}" authorId="{78497F70-7E1B-89AA-1986-ABF2BE75D81F}" created="2024-12-04T12:02:31.885">
    <pc:sldMkLst xmlns:pc="http://schemas.microsoft.com/office/powerpoint/2013/main/command">
      <pc:docMk/>
      <pc:sldMk cId="865093895" sldId="346"/>
    </pc:sldMkLst>
    <p188:replyLst>
      <p188:reply id="{9E839F5B-D124-4704-A7D4-50E62C49ABA8}" authorId="{8BEED92C-429F-5A0B-0F16-70A897B37986}" created="2024-12-04T17:05:53.663">
        <p188:txBody>
          <a:bodyPr/>
          <a:lstStyle/>
          <a:p>
            <a:r>
              <a:rPr lang="en-US"/>
              <a:t>I believe we only discussed resurfacing if the grading plan dictated overlaying the court to raise the elevation.  </a:t>
            </a:r>
          </a:p>
        </p188:txBody>
      </p188:reply>
      <p188:reply id="{45908F4E-68F6-4FDD-943C-73118110A374}" authorId="{047C8E50-C8CD-DF1A-7D65-FB160D9B7C6D}" created="2024-12-04T19:58:39.375">
        <p188:txBody>
          <a:bodyPr/>
          <a:lstStyle/>
          <a:p>
            <a:r>
              <a:rPr lang="en-US"/>
              <a:t>That is my understanding also.</a:t>
            </a:r>
          </a:p>
        </p188:txBody>
      </p188:reply>
      <p188:reply id="{9AB2CEA3-68DD-4506-9BA2-93347CCE1DF0}" authorId="{B771F31A-76AE-8CC1-B792-FBCAEA26C982}" created="2024-12-05T16:25:57.448">
        <p188:txBody>
          <a:bodyPr/>
          <a:lstStyle/>
          <a:p>
            <a:r>
              <a:rPr lang="en-US"/>
              <a:t>the basketball courts were just installed so we don't have plans to do anything with those courts unless we need to re-color coat them.</a:t>
            </a:r>
          </a:p>
        </p188:txBody>
      </p188:reply>
    </p188:replyLst>
    <p188:txBody>
      <a:bodyPr/>
      <a:lstStyle/>
      <a:p>
        <a:r>
          <a:rPr lang="en-US"/>
          <a:t>Do existing basketball courts get refurbished in phase 1?</a:t>
        </a:r>
      </a:p>
    </p188:txBody>
  </p188:cm>
</p188:cmLst>
</file>

<file path=ppt/comments/modernComment_15B_2CBCDD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A4E091-5598-43D6-A91D-A06DD74B7F33}" authorId="{78497F70-7E1B-89AA-1986-ABF2BE75D81F}" created="2024-12-04T17:41:06.8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50575048" sldId="347"/>
      <ac:picMk id="3" creationId="{DFB9770C-4AB6-9BCD-D202-62EE507B8D02}"/>
    </ac:deMkLst>
    <p188:txBody>
      <a:bodyPr/>
      <a:lstStyle/>
      <a:p>
        <a:r>
          <a:rPr lang="en-US"/>
          <a:t>Labels are a bit difficult to read.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73908-F6CD-4FAC-8F76-0744759D092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C434F-0003-48C8-89CF-BC088FC5A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FE601-21D1-856A-C96D-E31BDC2A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460AD-1966-3B7E-F33F-A4CB17F10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E0621-C86C-6294-8F45-DA187D611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8EA43-637A-333B-EC3B-517D68A47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4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1E58-4D8F-15F0-9ED4-D5FC4C15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A60AA-07A2-018A-F4E2-3EC6A673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9BD26-F2D6-19B6-2D3A-6FC0CC362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B553-8669-CA23-E7A8-D83E836F4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4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CB2A-6170-D319-17B9-ECA3FD5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320D0-934F-AFF5-5A37-5D56051A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708EE-D0EA-4856-97B5-4B504E00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D2E-CA6F-714E-0845-AE3ED27D4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1E58-4D8F-15F0-9ED4-D5FC4C15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A60AA-07A2-018A-F4E2-3EC6A673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9BD26-F2D6-19B6-2D3A-6FC0CC362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B553-8669-CA23-E7A8-D83E836F4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2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1E58-4D8F-15F0-9ED4-D5FC4C15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A60AA-07A2-018A-F4E2-3EC6A673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9BD26-F2D6-19B6-2D3A-6FC0CC362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B553-8669-CA23-E7A8-D83E836F4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9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CB2A-6170-D319-17B9-ECA3FD5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320D0-934F-AFF5-5A37-5D56051A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708EE-D0EA-4856-97B5-4B504E00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D2E-CA6F-714E-0845-AE3ED27D4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73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CB2A-6170-D319-17B9-ECA3FD5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320D0-934F-AFF5-5A37-5D56051A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708EE-D0EA-4856-97B5-4B504E00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D2E-CA6F-714E-0845-AE3ED27D4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2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BDCF-9FC5-E608-770C-E394E4B9F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6EA4A-6497-FAF7-23B2-9A28AAA1E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C7304-D9B2-BD76-7C5C-6768AE7E5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25BD3-A487-FAB8-8F2C-98DC1F93A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8839-2CDF-67D2-C80A-0CD1FA72B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D97B-F905-C6FB-E745-DDA2CF0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C23B84-8E8D-AFF3-BCB5-21583BC2B66F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E46E-B674-2869-B519-947D654075E5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6D822F5-74E3-17C0-CCA9-C81F5F5D5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21A24-E6C8-3C21-E382-618F42A0C5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2297A7-281D-CD61-790B-59837D23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170BC8-CD43-F0C9-E85F-FAEB166F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9E4B7393-EEF1-0FD4-CA86-CD2A0582D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3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CF5B812-5B50-6473-C286-300D9C15E5AD}"/>
              </a:ext>
            </a:extLst>
          </p:cNvPr>
          <p:cNvSpPr/>
          <p:nvPr userDrawn="1"/>
        </p:nvSpPr>
        <p:spPr>
          <a:xfrm>
            <a:off x="1" y="1321592"/>
            <a:ext cx="6095999" cy="5536407"/>
          </a:xfrm>
          <a:custGeom>
            <a:avLst/>
            <a:gdLst/>
            <a:ahLst/>
            <a:cxnLst/>
            <a:rect l="l" t="t" r="r" b="b"/>
            <a:pathLst>
              <a:path w="2278029" h="2709333">
                <a:moveTo>
                  <a:pt x="0" y="0"/>
                </a:moveTo>
                <a:lnTo>
                  <a:pt x="2278029" y="0"/>
                </a:lnTo>
                <a:lnTo>
                  <a:pt x="227802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EEECEC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53CB85-6D6B-C6D2-B656-7A06809809E6}"/>
              </a:ext>
            </a:extLst>
          </p:cNvPr>
          <p:cNvSpPr/>
          <p:nvPr userDrawn="1"/>
        </p:nvSpPr>
        <p:spPr>
          <a:xfrm>
            <a:off x="6209211" y="1321592"/>
            <a:ext cx="5982789" cy="5536407"/>
          </a:xfrm>
          <a:custGeom>
            <a:avLst/>
            <a:gdLst/>
            <a:ahLst/>
            <a:cxnLst/>
            <a:rect l="l" t="t" r="r" b="b"/>
            <a:pathLst>
              <a:path w="2779844" h="2402526">
                <a:moveTo>
                  <a:pt x="0" y="0"/>
                </a:moveTo>
                <a:lnTo>
                  <a:pt x="2779844" y="0"/>
                </a:lnTo>
                <a:lnTo>
                  <a:pt x="2779844" y="2402526"/>
                </a:lnTo>
                <a:lnTo>
                  <a:pt x="0" y="2402526"/>
                </a:lnTo>
                <a:close/>
              </a:path>
            </a:pathLst>
          </a:custGeom>
          <a:solidFill>
            <a:srgbClr val="1E3653"/>
          </a:solid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384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3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6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1624-99CC-84F7-5446-35E250AB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52B14-0879-BB02-0484-5FCD4749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48AB-D298-23A6-1836-FA9848D2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1408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950C2-635E-1282-A39B-5734EC2C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85" y="6474277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441891F7-D8F8-086B-9284-19540A9BC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80206F-7F2B-000B-858D-6EAB3D12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4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3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36EF-9154-8F4F-675E-563F023E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E7997-5A4C-02F8-89EB-F04C14C8F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9B7213-D7A9-BC68-B0A3-452AD6A6AC62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7C8EBD-D99A-10A1-6DEA-C5AEFA594694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F18A73D5-4257-07FA-C48C-BD531059B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68F7-BA03-91A3-5A08-EDE724FE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3EA1-43BC-5925-E639-6B9F72BBA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5026B-5FA7-9EA4-079A-34351288B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A8440BF-3B88-B0B5-1C3C-3A230C2F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51AB5F-0963-DB40-A036-394A27E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F130EB4-F9B9-702B-C81C-D89AC6F6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FBB5BD-F690-83BF-5CCF-056899398D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7331C5-461D-3318-75B4-6C34E0385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7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2004-9E41-2371-40CC-D389D8CE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14D33-3FF5-E366-2E72-F3E02076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3CEEF-40DD-30DC-0CE2-F60F77F8E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831EB-3A27-A399-842A-79BA78EBF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B3D28-B76D-D40F-B850-10F66533A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29E1BE5-6E6D-55D7-0914-2595E414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4262A7-C581-6E94-F62C-14F51D33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49E3BA04-A8B9-2C5F-265C-3447FE6F5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3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2E4E-A94F-B33F-3CD5-2A565BF7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3C8819-44B8-BE65-7476-1E15B537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3328D-6F33-1E03-5DC1-A496B382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2950A05B-25BA-054E-72E7-A1CB275B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DAEF6-03CB-72B1-59B0-7FF96A568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3A7403-027D-4B74-4C7B-B4813DF9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DEFD-38AF-52DA-B6CD-4ADE3E69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91820244-88B5-B87B-8300-2BDC65055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597C-E2D4-6985-D3E0-10EAC499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25C0-8227-C983-B5B2-389C64D0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FCAFA-59AC-CC99-0FF9-DF4B09A9B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920D424-7C23-ACDF-03DF-8B102B5FF477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7A3FA0-B2E1-48D4-4300-EDB707422A24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D72F1BB-B7A5-030C-0540-63B63229C5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11D68-F4CF-63FC-9A38-BF8982791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16D1-DDD9-6CCF-C258-5FF51E05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91338-8929-9051-2802-93CF720EC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451FF-B11D-7CB7-7C64-592416DF1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183178-3295-E578-2918-7D68FCDA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2E6056-1AC3-7E87-C975-3949AA8E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223DAECA-20AD-7B92-021A-57096F525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977D7A-33C6-B6B7-DA34-FF83A7949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EA63C-7606-C2B7-8194-015DAB8F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EC297-19C5-865E-8805-EF4E5F26F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07C847-874D-43AA-99DE-51A6F8EF4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8908" y="6445027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44541A-37F4-6D4C-E658-AB9ED05F9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6469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D8C8541F-8495-F0D1-3A3F-98E8C3A4B14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513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513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513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3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OMWBD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6913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784EB511-E2B8-35C3-9975-E27C08C7BC79}"/>
              </a:ext>
            </a:extLst>
          </p:cNvPr>
          <p:cNvSpPr/>
          <p:nvPr userDrawn="1"/>
        </p:nvSpPr>
        <p:spPr>
          <a:xfrm>
            <a:off x="69011" y="94892"/>
            <a:ext cx="946989" cy="895180"/>
          </a:xfrm>
          <a:custGeom>
            <a:avLst/>
            <a:gdLst/>
            <a:ahLst/>
            <a:cxnLst/>
            <a:rect l="l" t="t" r="r" b="b"/>
            <a:pathLst>
              <a:path w="6373614" h="5760492">
                <a:moveTo>
                  <a:pt x="0" y="0"/>
                </a:moveTo>
                <a:lnTo>
                  <a:pt x="6373614" y="0"/>
                </a:lnTo>
                <a:lnTo>
                  <a:pt x="6373614" y="5760493"/>
                </a:lnTo>
                <a:lnTo>
                  <a:pt x="0" y="576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5B_2CBCDDC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8_8FE2118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microsoft.com/office/2018/10/relationships/comments" Target="../comments/modernComment_15A_3390490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 with a leaf&#10;&#10;Description automatically generated">
            <a:extLst>
              <a:ext uri="{FF2B5EF4-FFF2-40B4-BE49-F238E27FC236}">
                <a16:creationId xmlns:a16="http://schemas.microsoft.com/office/drawing/2014/main" id="{C8FD7281-DE31-218E-2857-3FA33971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4" y="500759"/>
            <a:ext cx="2870328" cy="4927602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8FBDC3-BA2E-9DDE-BBCB-531682BF280A}"/>
              </a:ext>
            </a:extLst>
          </p:cNvPr>
          <p:cNvSpPr txBox="1">
            <a:spLocks/>
          </p:cNvSpPr>
          <p:nvPr/>
        </p:nvSpPr>
        <p:spPr>
          <a:xfrm>
            <a:off x="5229339" y="876693"/>
            <a:ext cx="6959614" cy="31666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0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Graham Edward Martin Park</a:t>
            </a:r>
          </a:p>
          <a:p>
            <a:pPr>
              <a:spcAft>
                <a:spcPts val="600"/>
              </a:spcAft>
            </a:pPr>
            <a:r>
              <a:rPr lang="en-US" sz="6100" b="1" kern="1200" dirty="0">
                <a:solidFill>
                  <a:srgbClr val="FFFFFF"/>
                </a:solidFill>
                <a:latin typeface="+mj-lt"/>
                <a:ea typeface="Calibri Light"/>
                <a:cs typeface="Calibri Light"/>
              </a:rPr>
              <a:t>Public Meeting #1</a:t>
            </a:r>
          </a:p>
          <a:p>
            <a:pPr>
              <a:spcAft>
                <a:spcPts val="600"/>
              </a:spcAft>
            </a:pPr>
            <a:r>
              <a:rPr lang="en-US" sz="6100" b="1" dirty="0">
                <a:solidFill>
                  <a:srgbClr val="FFFFFF"/>
                </a:solidFill>
                <a:ea typeface="Calibri Light"/>
                <a:cs typeface="Calibri Light"/>
              </a:rPr>
              <a:t>Dec. 5, 2024</a:t>
            </a:r>
            <a:endParaRPr lang="en-US" sz="6100" b="1" kern="120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506A-C1C3-8B01-4872-49B0E60D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7A52-A789-34DC-8E64-31D4154B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53893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Enviro</a:t>
            </a:r>
            <a:r>
              <a:rPr lang="en-US" sz="5400" b="1" dirty="0"/>
              <a:t>nmental Assessment</a:t>
            </a:r>
            <a:b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97DAA644-9292-E3DA-7286-499D67A2009A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6" name="Picture 5" descr="A bird&amp;#39;s eye view of a city&#10;&#10;Description automatically generated">
            <a:extLst>
              <a:ext uri="{FF2B5EF4-FFF2-40B4-BE49-F238E27FC236}">
                <a16:creationId xmlns:a16="http://schemas.microsoft.com/office/drawing/2014/main" id="{AA14172C-861D-915A-FBF2-A8281EDA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08196" y="847527"/>
            <a:ext cx="5411956" cy="6046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4715E-F56D-BA72-619A-B150AA1BDC12}"/>
              </a:ext>
            </a:extLst>
          </p:cNvPr>
          <p:cNvGrpSpPr/>
          <p:nvPr/>
        </p:nvGrpSpPr>
        <p:grpSpPr>
          <a:xfrm>
            <a:off x="1091726" y="2093879"/>
            <a:ext cx="3930977" cy="2405530"/>
            <a:chOff x="1091726" y="2093879"/>
            <a:chExt cx="3930977" cy="240553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197AB24-E832-14E7-76D3-2217DA71F510}"/>
                </a:ext>
              </a:extLst>
            </p:cNvPr>
            <p:cNvSpPr/>
            <p:nvPr/>
          </p:nvSpPr>
          <p:spPr>
            <a:xfrm>
              <a:off x="1091726" y="2093879"/>
              <a:ext cx="3930977" cy="24055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u="sng">
                  <a:solidFill>
                    <a:schemeClr val="tx1"/>
                  </a:solidFill>
                </a:rPr>
                <a:t>LEGEND</a:t>
              </a:r>
            </a:p>
            <a:p>
              <a:endParaRPr lang="en-US" b="1" u="sng">
                <a:solidFill>
                  <a:schemeClr val="tx1"/>
                </a:solidFill>
              </a:endParaRPr>
            </a:p>
            <a:p>
              <a:r>
                <a:rPr lang="en-US">
                  <a:solidFill>
                    <a:schemeClr val="tx1"/>
                  </a:solidFill>
                </a:rPr>
                <a:t>          Site Investigation Boundary</a:t>
              </a:r>
            </a:p>
            <a:p>
              <a:endParaRPr lang="en-US">
                <a:solidFill>
                  <a:schemeClr val="tx1"/>
                </a:solidFill>
              </a:endParaRPr>
            </a:p>
            <a:p>
              <a:r>
                <a:rPr lang="en-US">
                  <a:solidFill>
                    <a:schemeClr val="tx1"/>
                  </a:solidFill>
                </a:rPr>
                <a:t>          No Exceedances</a:t>
              </a:r>
            </a:p>
            <a:p>
              <a:endParaRPr lang="en-US">
                <a:solidFill>
                  <a:schemeClr val="tx1"/>
                </a:solidFill>
              </a:endParaRPr>
            </a:p>
            <a:p>
              <a:r>
                <a:rPr lang="en-US">
                  <a:solidFill>
                    <a:schemeClr val="tx1"/>
                  </a:solidFill>
                </a:rPr>
                <a:t>          Recreational Limits Exceedance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F4D190-A65E-95EB-6B82-D9E77BEEAD69}"/>
                </a:ext>
              </a:extLst>
            </p:cNvPr>
            <p:cNvGrpSpPr/>
            <p:nvPr/>
          </p:nvGrpSpPr>
          <p:grpSpPr>
            <a:xfrm>
              <a:off x="1269051" y="2931738"/>
              <a:ext cx="418346" cy="1367343"/>
              <a:chOff x="1155927" y="2846895"/>
              <a:chExt cx="418346" cy="1367343"/>
            </a:xfrm>
          </p:grpSpPr>
          <p:pic>
            <p:nvPicPr>
              <p:cNvPr id="3" name="Picture 2" descr="A red circle with black text&#10;&#10;Description automatically generated">
                <a:extLst>
                  <a:ext uri="{FF2B5EF4-FFF2-40B4-BE49-F238E27FC236}">
                    <a16:creationId xmlns:a16="http://schemas.microsoft.com/office/drawing/2014/main" id="{295AAF03-F0EB-224F-7ADB-E90FCE275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092" t="19677" r="43230" b="44443"/>
              <a:stretch/>
            </p:blipFill>
            <p:spPr>
              <a:xfrm>
                <a:off x="1267544" y="3837771"/>
                <a:ext cx="267158" cy="376467"/>
              </a:xfrm>
              <a:prstGeom prst="rect">
                <a:avLst/>
              </a:prstGeom>
            </p:spPr>
          </p:pic>
          <p:pic>
            <p:nvPicPr>
              <p:cNvPr id="8" name="Picture 7" descr="A red circle with black text&#10;&#10;Description automatically generated">
                <a:extLst>
                  <a:ext uri="{FF2B5EF4-FFF2-40B4-BE49-F238E27FC236}">
                    <a16:creationId xmlns:a16="http://schemas.microsoft.com/office/drawing/2014/main" id="{8B8579C9-7345-B7CE-8199-FD5BD7100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419" t="70389" r="92412" b="6194"/>
              <a:stretch/>
            </p:blipFill>
            <p:spPr>
              <a:xfrm>
                <a:off x="1267544" y="3410648"/>
                <a:ext cx="206770" cy="245702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4C7CD8-829A-4E9E-97A9-56E7FCF3B6BA}"/>
                  </a:ext>
                </a:extLst>
              </p:cNvPr>
              <p:cNvSpPr/>
              <p:nvPr/>
            </p:nvSpPr>
            <p:spPr>
              <a:xfrm>
                <a:off x="1155927" y="2846895"/>
                <a:ext cx="418346" cy="220469"/>
              </a:xfrm>
              <a:prstGeom prst="rect">
                <a:avLst/>
              </a:prstGeom>
              <a:noFill/>
              <a:ln w="38100">
                <a:solidFill>
                  <a:srgbClr val="75DB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3956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15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25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87034-F3F5-A2B5-B455-B485519D4543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Clay Cap</a:t>
            </a:r>
            <a:br>
              <a:rPr lang="en-US" sz="5400" b="1"/>
            </a:br>
            <a:endParaRPr lang="en-US" sz="54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3284A-65AE-2BD6-CF77-88B579B89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8" name="Picture 7" descr="A diagram of grass and soil&#10;&#10;Description automatically generated">
            <a:extLst>
              <a:ext uri="{FF2B5EF4-FFF2-40B4-BE49-F238E27FC236}">
                <a16:creationId xmlns:a16="http://schemas.microsoft.com/office/drawing/2014/main" id="{03E79B95-1C3E-7E9E-AAF7-8DF9F494C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1" y="2744124"/>
            <a:ext cx="12003975" cy="37919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2555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994C60-5E06-0ED2-51A4-CAB528CC1563}"/>
              </a:ext>
            </a:extLst>
          </p:cNvPr>
          <p:cNvSpPr txBox="1">
            <a:spLocks/>
          </p:cNvSpPr>
          <p:nvPr/>
        </p:nvSpPr>
        <p:spPr>
          <a:xfrm>
            <a:off x="950264" y="565778"/>
            <a:ext cx="3803959" cy="10144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Grading </a:t>
            </a:r>
            <a:endParaRPr lang="en-US"/>
          </a:p>
          <a:p>
            <a:r>
              <a:rPr lang="en-US" b="1"/>
              <a:t>Plan</a:t>
            </a:r>
            <a:endParaRPr lang="en-US"/>
          </a:p>
        </p:txBody>
      </p:sp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9CB48CAC-3753-C850-B3F1-57CF3BA8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06" t="-49" r="13776" b="-689"/>
          <a:stretch/>
        </p:blipFill>
        <p:spPr>
          <a:xfrm rot="5400000">
            <a:off x="4330785" y="-1329198"/>
            <a:ext cx="6360223" cy="9169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C7383-A1D8-2AD2-A9BD-FCCFE0776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83" y="2363456"/>
            <a:ext cx="3651530" cy="4073637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031A1-AB5D-68E9-8895-BA368946DA17}"/>
              </a:ext>
            </a:extLst>
          </p:cNvPr>
          <p:cNvSpPr/>
          <p:nvPr/>
        </p:nvSpPr>
        <p:spPr>
          <a:xfrm>
            <a:off x="4954638" y="5065047"/>
            <a:ext cx="1780357" cy="1435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4DACC-84C9-A2E5-4B11-02DEE8A374AA}"/>
              </a:ext>
            </a:extLst>
          </p:cNvPr>
          <p:cNvSpPr txBox="1"/>
          <p:nvPr/>
        </p:nvSpPr>
        <p:spPr>
          <a:xfrm rot="5400000">
            <a:off x="10920173" y="5386546"/>
            <a:ext cx="18702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/>
              <a:t>W. 16</a:t>
            </a:r>
            <a:r>
              <a:rPr lang="en-US" sz="1400" b="1" baseline="30000"/>
              <a:t>th</a:t>
            </a:r>
            <a:r>
              <a:rPr lang="en-US" sz="1400" b="1"/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54582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4DACC-84C9-A2E5-4B11-02DEE8A374AA}"/>
              </a:ext>
            </a:extLst>
          </p:cNvPr>
          <p:cNvSpPr txBox="1"/>
          <p:nvPr/>
        </p:nvSpPr>
        <p:spPr>
          <a:xfrm rot="5400000">
            <a:off x="11241853" y="5083008"/>
            <a:ext cx="1263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W. 16</a:t>
            </a:r>
            <a:r>
              <a:rPr lang="en-US" sz="1400" b="1" baseline="30000"/>
              <a:t>th</a:t>
            </a:r>
            <a:r>
              <a:rPr lang="en-US" sz="1400" b="1"/>
              <a:t>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9770C-4AB6-9BCD-D202-62EE507B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999" y="896470"/>
            <a:ext cx="7315364" cy="587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BB658-E89A-9860-92F5-79E1A0DFD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90" t="24236" b="227"/>
          <a:stretch/>
        </p:blipFill>
        <p:spPr>
          <a:xfrm>
            <a:off x="427053" y="1876184"/>
            <a:ext cx="4587777" cy="4271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D6664-8F9A-E751-160B-94A6358DCC91}"/>
              </a:ext>
            </a:extLst>
          </p:cNvPr>
          <p:cNvSpPr txBox="1"/>
          <p:nvPr/>
        </p:nvSpPr>
        <p:spPr>
          <a:xfrm rot="5400000">
            <a:off x="10921938" y="3819817"/>
            <a:ext cx="1263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W. 16</a:t>
            </a:r>
            <a:r>
              <a:rPr lang="en-US" sz="1400" b="1" baseline="30000"/>
              <a:t>th</a:t>
            </a:r>
            <a:r>
              <a:rPr lang="en-US" sz="1400" b="1"/>
              <a:t> Street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994C60-5E06-0ED2-51A4-CAB528CC1563}"/>
              </a:ext>
            </a:extLst>
          </p:cNvPr>
          <p:cNvSpPr txBox="1">
            <a:spLocks/>
          </p:cNvSpPr>
          <p:nvPr/>
        </p:nvSpPr>
        <p:spPr>
          <a:xfrm>
            <a:off x="950264" y="565778"/>
            <a:ext cx="7974101" cy="10144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Clean Soil Stockpile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0159B-351A-C01D-BA24-A931303C63F4}"/>
              </a:ext>
            </a:extLst>
          </p:cNvPr>
          <p:cNvSpPr txBox="1"/>
          <p:nvPr/>
        </p:nvSpPr>
        <p:spPr>
          <a:xfrm>
            <a:off x="950263" y="203406"/>
            <a:ext cx="32765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u="sng" dirty="0"/>
              <a:t>In next few months</a:t>
            </a:r>
            <a:endParaRPr lang="en-US" sz="3000" u="sng" dirty="0"/>
          </a:p>
        </p:txBody>
      </p:sp>
    </p:spTree>
    <p:extLst>
      <p:ext uri="{BB962C8B-B14F-4D97-AF65-F5344CB8AC3E}">
        <p14:creationId xmlns:p14="http://schemas.microsoft.com/office/powerpoint/2010/main" val="7505750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A2CE-002A-3807-CC3C-C35B17302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E4B54-BCCB-6EC4-E4E9-EA1C1A98E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1558" y="1905750"/>
            <a:ext cx="10984647" cy="4283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4911725" algn="r"/>
              </a:tabLst>
            </a:pPr>
            <a:r>
              <a:rPr lang="en-US" sz="4800" b="1" u="sng" dirty="0">
                <a:latin typeface="Calibri Light"/>
                <a:ea typeface="Calibri Light"/>
                <a:cs typeface="Calibri Light"/>
              </a:rPr>
              <a:t>Estimated project timeline</a:t>
            </a:r>
            <a:endParaRPr lang="en-US" sz="4800" u="sng" dirty="0">
              <a:ea typeface="Calibri" panose="020F0502020204030204"/>
              <a:cs typeface="Calibri" panose="020F0502020204030204"/>
            </a:endParaRPr>
          </a:p>
          <a:p>
            <a:pPr>
              <a:tabLst>
                <a:tab pos="4911725" algn="r"/>
              </a:tabLst>
            </a:pPr>
            <a:r>
              <a:rPr lang="en-US" dirty="0"/>
              <a:t>Design Complete: Q1 2025</a:t>
            </a:r>
            <a:endParaRPr lang="en-US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dirty="0"/>
              <a:t>State &amp; Local Permitting: Q2-Q4 2025</a:t>
            </a:r>
            <a:endParaRPr lang="en-US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dirty="0"/>
              <a:t>Bidding &amp; Contract Award: Q1 2026</a:t>
            </a:r>
            <a:endParaRPr lang="en-US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dirty="0"/>
              <a:t>Groundbreaking: Q1 2026</a:t>
            </a:r>
            <a:endParaRPr lang="en-US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dirty="0"/>
              <a:t>Phase 1 Construction Complete: ~Fall 2026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21F620-E66F-1855-EC16-69914025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01219F3-0BD6-F35D-74DD-3CECA5164EC6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Preliminary Schedule</a:t>
            </a:r>
            <a:br>
              <a:rPr lang="en-US" sz="5400" b="1"/>
            </a:br>
            <a:endParaRPr lang="en-US" sz="5400" b="1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762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FF6A3D-BAFD-4F90-B3DE-DA63D74B4EEA}"/>
              </a:ext>
            </a:extLst>
          </p:cNvPr>
          <p:cNvSpPr/>
          <p:nvPr/>
        </p:nvSpPr>
        <p:spPr>
          <a:xfrm>
            <a:off x="0" y="2823305"/>
            <a:ext cx="12192000" cy="832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9A98C0-B8D0-4777-B4AB-D9DB9F9A0AFD}"/>
              </a:ext>
            </a:extLst>
          </p:cNvPr>
          <p:cNvSpPr txBox="1">
            <a:spLocks/>
          </p:cNvSpPr>
          <p:nvPr/>
        </p:nvSpPr>
        <p:spPr>
          <a:xfrm>
            <a:off x="838200" y="2955412"/>
            <a:ext cx="10515600" cy="567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F9E93AD-5688-4668-9D9A-6236341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46" y="-270709"/>
            <a:ext cx="3165308" cy="31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9492-9068-11B7-CBE5-46727C29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D90E-FBF8-B1D9-0C4C-D0CAD3BD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77" y="639520"/>
            <a:ext cx="10955381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Agenda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C414AFD-3D67-C47F-7492-4D8689FEE2A8}"/>
              </a:ext>
            </a:extLst>
          </p:cNvPr>
          <p:cNvSpPr txBox="1">
            <a:spLocks/>
          </p:cNvSpPr>
          <p:nvPr/>
        </p:nvSpPr>
        <p:spPr>
          <a:xfrm>
            <a:off x="630934" y="1828799"/>
            <a:ext cx="6283671" cy="5117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Introductions</a:t>
            </a:r>
          </a:p>
          <a:p>
            <a:r>
              <a:rPr lang="en-US"/>
              <a:t>Background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Scope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Grading Plan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Clay Cap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Preliminary Schedule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Questions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1B83B8BC-E536-1DE0-9F50-766D77430CFF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D57A25-FB95-74F6-F49D-7FBA7E46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2" r="27170"/>
          <a:stretch/>
        </p:blipFill>
        <p:spPr bwMode="auto">
          <a:xfrm>
            <a:off x="5479518" y="293129"/>
            <a:ext cx="6274033" cy="6277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8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5EC33-3385-1D84-4BA5-78B4D2C9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0CD8-1BC0-6C05-44CE-A38570B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Introductions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67BA45B-F933-9760-9499-4ADD271F8754}"/>
              </a:ext>
            </a:extLst>
          </p:cNvPr>
          <p:cNvSpPr txBox="1">
            <a:spLocks/>
          </p:cNvSpPr>
          <p:nvPr/>
        </p:nvSpPr>
        <p:spPr>
          <a:xfrm>
            <a:off x="630934" y="1820091"/>
            <a:ext cx="9636471" cy="512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Indy Parks</a:t>
            </a:r>
          </a:p>
          <a:p>
            <a:pPr marL="457200" lvl="1" indent="0">
              <a:buNone/>
            </a:pPr>
            <a:r>
              <a:rPr lang="en-US" b="1">
                <a:ea typeface="Calibri"/>
                <a:cs typeface="Calibri"/>
              </a:rPr>
              <a:t>Don Colvin</a:t>
            </a:r>
            <a:r>
              <a:rPr lang="en-US">
                <a:ea typeface="Calibri"/>
                <a:cs typeface="Calibri"/>
              </a:rPr>
              <a:t> – Deputy Director, Parks &amp; Planning</a:t>
            </a:r>
          </a:p>
          <a:p>
            <a:pPr marL="457200" lvl="1" indent="0">
              <a:buNone/>
            </a:pPr>
            <a:r>
              <a:rPr lang="en-US" b="1">
                <a:ea typeface="Calibri"/>
                <a:cs typeface="Calibri"/>
              </a:rPr>
              <a:t>Andre Denman</a:t>
            </a:r>
            <a:r>
              <a:rPr lang="en-US">
                <a:ea typeface="Calibri"/>
                <a:cs typeface="Calibri"/>
              </a:rPr>
              <a:t> – Principal Park Planner</a:t>
            </a:r>
          </a:p>
          <a:p>
            <a:pPr marL="457200" lvl="1" indent="0">
              <a:buNone/>
            </a:pPr>
            <a:r>
              <a:rPr lang="en-US" b="1">
                <a:ea typeface="Calibri"/>
                <a:cs typeface="Calibri"/>
              </a:rPr>
              <a:t>Julee Jacob</a:t>
            </a:r>
            <a:r>
              <a:rPr lang="en-US">
                <a:ea typeface="Calibri"/>
                <a:cs typeface="Calibri"/>
              </a:rPr>
              <a:t> – Sr. Project Manager, Special Programs</a:t>
            </a:r>
            <a:endParaRPr lang="en-US"/>
          </a:p>
          <a:p>
            <a:r>
              <a:rPr lang="en-US" b="1"/>
              <a:t>Design / Engineering / Environmental</a:t>
            </a: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  <a:p>
            <a:r>
              <a:rPr lang="en-US" b="1"/>
              <a:t>Program Management</a:t>
            </a: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46E8B8-D0A0-F433-69AC-80CB097C51AE}"/>
              </a:ext>
            </a:extLst>
          </p:cNvPr>
          <p:cNvGrpSpPr/>
          <p:nvPr/>
        </p:nvGrpSpPr>
        <p:grpSpPr>
          <a:xfrm>
            <a:off x="1154886" y="4189834"/>
            <a:ext cx="2061282" cy="463022"/>
            <a:chOff x="1154886" y="4189834"/>
            <a:chExt cx="2061282" cy="4630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53C476-1FEE-46AB-95B5-D9D316849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982" y="4204471"/>
              <a:ext cx="1572186" cy="4337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A19DF0-AED1-B46C-65E1-984F3CC1E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06" r="-399" b="-201"/>
            <a:stretch/>
          </p:blipFill>
          <p:spPr>
            <a:xfrm>
              <a:off x="1154886" y="4189834"/>
              <a:ext cx="482094" cy="4630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7D56FD-BA04-B3BD-574B-3A0796EAC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754" y="4120907"/>
            <a:ext cx="1311809" cy="6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F5F0E-2EFC-96AD-CB83-E2005F102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063" y="4064118"/>
            <a:ext cx="1121229" cy="714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EC7E7E-5FDE-C03D-BF5F-7D3CF9344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215" y="4238580"/>
            <a:ext cx="2689412" cy="365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22F56-47F6-98D2-56DF-E25592B14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47" y="5674059"/>
            <a:ext cx="2771375" cy="446875"/>
          </a:xfrm>
          <a:prstGeom prst="rect">
            <a:avLst/>
          </a:prstGeom>
        </p:spPr>
      </p:pic>
      <p:pic>
        <p:nvPicPr>
          <p:cNvPr id="11" name="Picture 10" descr="Information Session on Climate Grants ...">
            <a:extLst>
              <a:ext uri="{FF2B5EF4-FFF2-40B4-BE49-F238E27FC236}">
                <a16:creationId xmlns:a16="http://schemas.microsoft.com/office/drawing/2014/main" id="{82D7E2E5-773F-641F-FB72-D5E7D48359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2970" r="575" b="-3196"/>
          <a:stretch/>
        </p:blipFill>
        <p:spPr>
          <a:xfrm>
            <a:off x="9927966" y="3958445"/>
            <a:ext cx="1479064" cy="9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506A-C1C3-8B01-4872-49B0E60D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7A52-A789-34DC-8E64-31D4154B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Background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85E7CF-FC8C-947B-D19B-3476BEC2619C}"/>
              </a:ext>
            </a:extLst>
          </p:cNvPr>
          <p:cNvSpPr txBox="1">
            <a:spLocks/>
          </p:cNvSpPr>
          <p:nvPr/>
        </p:nvSpPr>
        <p:spPr>
          <a:xfrm>
            <a:off x="630933" y="2165872"/>
            <a:ext cx="5301748" cy="3920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Established 1979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67 acres</a:t>
            </a:r>
          </a:p>
          <a:p>
            <a:r>
              <a:rPr lang="en-US" sz="24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Formerly Fall Creek &amp; 16th Park</a:t>
            </a:r>
          </a:p>
          <a:p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Renamed in 2011 to honor Lt. Graham Edward Martin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One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+mn-lt"/>
              </a:rPr>
              <a:t> of the first African Americans to become an officer in the United States Navy</a:t>
            </a:r>
            <a:endParaRPr lang="en-US" sz="1800" dirty="0"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Graduate of Crispus Attucks High School, Indiana University and Howard University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Crispus Attucks HS varsity football and baseball coach from 1947-1982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8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0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40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4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97DAA644-9292-E3DA-7286-499D67A2009A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E24FA-D538-CEEC-D3DB-D10AB79A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59" r="-94"/>
          <a:stretch/>
        </p:blipFill>
        <p:spPr>
          <a:xfrm>
            <a:off x="7780468" y="1645662"/>
            <a:ext cx="3812618" cy="4610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73D85-1CC5-AD98-2E8C-EBA2DD886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80" y="1641198"/>
            <a:ext cx="1873537" cy="2535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BD3BF-66D2-E03D-9618-4BD35EAB219B}"/>
              </a:ext>
            </a:extLst>
          </p:cNvPr>
          <p:cNvSpPr txBox="1"/>
          <p:nvPr/>
        </p:nvSpPr>
        <p:spPr>
          <a:xfrm>
            <a:off x="6129506" y="1043520"/>
            <a:ext cx="54607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solidFill>
                  <a:srgbClr val="222222"/>
                </a:solidFill>
                <a:latin typeface="Source Sans Pro"/>
                <a:ea typeface="Source Sans Pro"/>
              </a:rPr>
              <a:t>"… a man who championed fairness for people from all walks of life" </a:t>
            </a:r>
          </a:p>
          <a:p>
            <a:r>
              <a:rPr lang="en-US" sz="1200" dirty="0">
                <a:solidFill>
                  <a:srgbClr val="222222"/>
                </a:solidFill>
                <a:latin typeface="Source Sans Pro"/>
                <a:ea typeface="Source Sans Pro"/>
              </a:rPr>
              <a:t>                         </a:t>
            </a:r>
            <a:r>
              <a:rPr lang="en-US" sz="1400" dirty="0">
                <a:solidFill>
                  <a:srgbClr val="222222"/>
                </a:solidFill>
                <a:latin typeface="Source Sans Pro"/>
                <a:ea typeface="Source Sans Pro"/>
              </a:rPr>
              <a:t>     (HVAF)</a:t>
            </a:r>
          </a:p>
        </p:txBody>
      </p:sp>
      <p:pic>
        <p:nvPicPr>
          <p:cNvPr id="1026" name="Picture 2" descr="&quot;The Golden Thirteen&quot;, the thirteen African American enlisted men who ...">
            <a:extLst>
              <a:ext uri="{FF2B5EF4-FFF2-40B4-BE49-F238E27FC236}">
                <a16:creationId xmlns:a16="http://schemas.microsoft.com/office/drawing/2014/main" id="{B3187D43-0797-A32C-4DCB-370E297FB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80" y="4037555"/>
            <a:ext cx="239521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7C4BAD-2C7D-4965-57E0-32A97ADE0A24}"/>
              </a:ext>
            </a:extLst>
          </p:cNvPr>
          <p:cNvSpPr/>
          <p:nvPr/>
        </p:nvSpPr>
        <p:spPr>
          <a:xfrm>
            <a:off x="6267235" y="4489807"/>
            <a:ext cx="441789" cy="4828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7BDD8E-C14A-CE7E-FB69-7B8CC02A23FA}"/>
              </a:ext>
            </a:extLst>
          </p:cNvPr>
          <p:cNvSpPr/>
          <p:nvPr/>
        </p:nvSpPr>
        <p:spPr>
          <a:xfrm>
            <a:off x="5774076" y="4536523"/>
            <a:ext cx="441789" cy="3224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2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5EC33-3385-1D84-4BA5-78B4D2C9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0CD8-1BC0-6C05-44CE-A38570B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Site Plan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7E7D2-4DCA-0B95-DDB0-64E6B449E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"/>
          <a:stretch/>
        </p:blipFill>
        <p:spPr>
          <a:xfrm>
            <a:off x="3463436" y="96624"/>
            <a:ext cx="8666894" cy="636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B136E-B858-B23D-1192-84AAD8D6F239}"/>
              </a:ext>
            </a:extLst>
          </p:cNvPr>
          <p:cNvSpPr txBox="1"/>
          <p:nvPr/>
        </p:nvSpPr>
        <p:spPr>
          <a:xfrm rot="5400000">
            <a:off x="11498735" y="4014563"/>
            <a:ext cx="1263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W. 16</a:t>
            </a:r>
            <a:r>
              <a:rPr lang="en-US" sz="1000" b="1" baseline="30000"/>
              <a:t>th</a:t>
            </a:r>
            <a:r>
              <a:rPr lang="en-US" sz="1000" b="1"/>
              <a:t> Street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A14783-829C-9FA8-6876-E5CAC7BCF48E}"/>
              </a:ext>
            </a:extLst>
          </p:cNvPr>
          <p:cNvSpPr/>
          <p:nvPr/>
        </p:nvSpPr>
        <p:spPr>
          <a:xfrm>
            <a:off x="104427" y="1898241"/>
            <a:ext cx="3359009" cy="48631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>
                <a:solidFill>
                  <a:schemeClr val="tx1"/>
                </a:solidFill>
              </a:rPr>
              <a:t>LEGEND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Picnic Shelter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Grill and Hot Coal Barrel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Picnic Tables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Parking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Walkway /Trail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Bike Rack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Shade Canopy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Splashpad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Playground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Comfort Station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Graham E. Martin Memorial Plaza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Crosswalk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 Spectator Bleacher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Fence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Multi-Use Field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Player Bench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Pickleball Courts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/>
                </a:solidFill>
              </a:rPr>
              <a:t>Futsal Court</a:t>
            </a:r>
          </a:p>
          <a:p>
            <a:pPr marL="342900" indent="-342900">
              <a:buAutoNum type="arabicPeriod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5AFFAC-89E0-D130-0655-0ECE1210AAA5}"/>
              </a:ext>
            </a:extLst>
          </p:cNvPr>
          <p:cNvSpPr/>
          <p:nvPr/>
        </p:nvSpPr>
        <p:spPr>
          <a:xfrm>
            <a:off x="5072063" y="1146175"/>
            <a:ext cx="301625" cy="247650"/>
          </a:xfrm>
          <a:custGeom>
            <a:avLst/>
            <a:gdLst>
              <a:gd name="connsiteX0" fmla="*/ 61912 w 301625"/>
              <a:gd name="connsiteY0" fmla="*/ 0 h 247650"/>
              <a:gd name="connsiteX1" fmla="*/ 0 w 301625"/>
              <a:gd name="connsiteY1" fmla="*/ 150813 h 247650"/>
              <a:gd name="connsiteX2" fmla="*/ 247650 w 301625"/>
              <a:gd name="connsiteY2" fmla="*/ 247650 h 247650"/>
              <a:gd name="connsiteX3" fmla="*/ 301625 w 301625"/>
              <a:gd name="connsiteY3" fmla="*/ 96838 h 247650"/>
              <a:gd name="connsiteX4" fmla="*/ 61912 w 301625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25" h="247650">
                <a:moveTo>
                  <a:pt x="61912" y="0"/>
                </a:moveTo>
                <a:lnTo>
                  <a:pt x="0" y="150813"/>
                </a:lnTo>
                <a:lnTo>
                  <a:pt x="247650" y="247650"/>
                </a:lnTo>
                <a:lnTo>
                  <a:pt x="301625" y="96838"/>
                </a:lnTo>
                <a:lnTo>
                  <a:pt x="61912" y="0"/>
                </a:lnTo>
                <a:close/>
              </a:path>
            </a:pathLst>
          </a:custGeom>
          <a:solidFill>
            <a:srgbClr val="90A695"/>
          </a:solidFill>
          <a:ln>
            <a:solidFill>
              <a:srgbClr val="90A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575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1A63D0-43A8-EEC5-5DDD-FDA8AD55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Phases</a:t>
            </a:r>
            <a:br>
              <a:rPr lang="en-US" sz="5400" b="1" kern="1200"/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EAA6AD-2A96-6D01-4C8F-14EEA626E049}"/>
              </a:ext>
            </a:extLst>
          </p:cNvPr>
          <p:cNvSpPr txBox="1">
            <a:spLocks/>
          </p:cNvSpPr>
          <p:nvPr/>
        </p:nvSpPr>
        <p:spPr>
          <a:xfrm>
            <a:off x="117585" y="1964470"/>
            <a:ext cx="4698081" cy="42182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Phase 1</a:t>
            </a:r>
            <a:r>
              <a:rPr lang="en-US"/>
              <a:t>-  Lilly Endowment Grant funded improvements include: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new playground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splash pad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comfort station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Memorial plaza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Picnic Shelter</a:t>
            </a:r>
            <a:endParaRPr lang="en-US"/>
          </a:p>
          <a:p>
            <a:r>
              <a:rPr lang="en-US"/>
              <a:t>Future phases include: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Improved/expanded hardcourts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multipurpose sports field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walking path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expanded parking</a:t>
            </a:r>
            <a:endParaRPr lang="en-US">
              <a:ea typeface="Calibri"/>
              <a:cs typeface="Calibri"/>
            </a:endParaRPr>
          </a:p>
          <a:p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map of a park&#10;&#10;Description automatically generated">
            <a:extLst>
              <a:ext uri="{FF2B5EF4-FFF2-40B4-BE49-F238E27FC236}">
                <a16:creationId xmlns:a16="http://schemas.microsoft.com/office/drawing/2014/main" id="{D70D4565-7341-5F88-366B-0C61CBE6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" b="9917"/>
          <a:stretch/>
        </p:blipFill>
        <p:spPr>
          <a:xfrm>
            <a:off x="4581916" y="1433553"/>
            <a:ext cx="7599993" cy="449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2BE8135-84B5-9E3C-CAC2-36FE67A94DCE}"/>
              </a:ext>
            </a:extLst>
          </p:cNvPr>
          <p:cNvSpPr/>
          <p:nvPr/>
        </p:nvSpPr>
        <p:spPr>
          <a:xfrm>
            <a:off x="5770048" y="2227672"/>
            <a:ext cx="301625" cy="247650"/>
          </a:xfrm>
          <a:custGeom>
            <a:avLst/>
            <a:gdLst>
              <a:gd name="connsiteX0" fmla="*/ 61912 w 301625"/>
              <a:gd name="connsiteY0" fmla="*/ 0 h 247650"/>
              <a:gd name="connsiteX1" fmla="*/ 0 w 301625"/>
              <a:gd name="connsiteY1" fmla="*/ 150813 h 247650"/>
              <a:gd name="connsiteX2" fmla="*/ 247650 w 301625"/>
              <a:gd name="connsiteY2" fmla="*/ 247650 h 247650"/>
              <a:gd name="connsiteX3" fmla="*/ 301625 w 301625"/>
              <a:gd name="connsiteY3" fmla="*/ 96838 h 247650"/>
              <a:gd name="connsiteX4" fmla="*/ 61912 w 301625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25" h="247650">
                <a:moveTo>
                  <a:pt x="61912" y="0"/>
                </a:moveTo>
                <a:lnTo>
                  <a:pt x="0" y="150813"/>
                </a:lnTo>
                <a:lnTo>
                  <a:pt x="247650" y="247650"/>
                </a:lnTo>
                <a:lnTo>
                  <a:pt x="301625" y="96838"/>
                </a:lnTo>
                <a:lnTo>
                  <a:pt x="61912" y="0"/>
                </a:lnTo>
                <a:close/>
              </a:path>
            </a:pathLst>
          </a:custGeom>
          <a:solidFill>
            <a:srgbClr val="90A695"/>
          </a:solidFill>
          <a:ln>
            <a:solidFill>
              <a:srgbClr val="90A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5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6273928-6BDB-9F86-60B7-125386C6FA6B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Phase 1</a:t>
            </a:r>
            <a:br>
              <a:rPr lang="en-US" sz="5400" b="1" dirty="0"/>
            </a:br>
            <a:endParaRPr lang="en-US" sz="5400" b="1" dirty="0"/>
          </a:p>
        </p:txBody>
      </p:sp>
      <p:pic>
        <p:nvPicPr>
          <p:cNvPr id="11" name="Picture 10" descr="A map of a park&#10;&#10;Description automatically generated">
            <a:extLst>
              <a:ext uri="{FF2B5EF4-FFF2-40B4-BE49-F238E27FC236}">
                <a16:creationId xmlns:a16="http://schemas.microsoft.com/office/drawing/2014/main" id="{73B8085E-759B-55CA-EE4D-D9E491FE8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777" t="487" r="644" b="39137"/>
          <a:stretch/>
        </p:blipFill>
        <p:spPr>
          <a:xfrm>
            <a:off x="461055" y="1947779"/>
            <a:ext cx="3647474" cy="47624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CEEE6F-6CF2-7233-85FA-DBE6CA6879D8}"/>
              </a:ext>
            </a:extLst>
          </p:cNvPr>
          <p:cNvGrpSpPr/>
          <p:nvPr/>
        </p:nvGrpSpPr>
        <p:grpSpPr>
          <a:xfrm>
            <a:off x="345225" y="236239"/>
            <a:ext cx="11682112" cy="6386645"/>
            <a:chOff x="345225" y="236239"/>
            <a:chExt cx="11682112" cy="6386645"/>
          </a:xfrm>
        </p:grpSpPr>
        <p:pic>
          <p:nvPicPr>
            <p:cNvPr id="10" name="Picture 9" descr="A map of a park&#10;&#10;Description automatically generated">
              <a:extLst>
                <a:ext uri="{FF2B5EF4-FFF2-40B4-BE49-F238E27FC236}">
                  <a16:creationId xmlns:a16="http://schemas.microsoft.com/office/drawing/2014/main" id="{7D5E5E5C-9A68-7415-B037-722F1126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1083" b="9578"/>
            <a:stretch/>
          </p:blipFill>
          <p:spPr>
            <a:xfrm>
              <a:off x="4428386" y="236239"/>
              <a:ext cx="7397323" cy="63866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9A8B40-78F8-5F5B-8EB4-6FDCA736330D}"/>
                </a:ext>
              </a:extLst>
            </p:cNvPr>
            <p:cNvSpPr txBox="1"/>
            <p:nvPr/>
          </p:nvSpPr>
          <p:spPr>
            <a:xfrm rot="5400000">
              <a:off x="11241853" y="5083008"/>
              <a:ext cx="126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W. 16</a:t>
              </a:r>
              <a:r>
                <a:rPr lang="en-US" sz="1400" b="1" baseline="30000"/>
                <a:t>th</a:t>
              </a:r>
              <a:r>
                <a:rPr lang="en-US" sz="1400" b="1"/>
                <a:t> Street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C787559-B305-8220-DAD5-0C47BCA04A4D}"/>
                </a:ext>
              </a:extLst>
            </p:cNvPr>
            <p:cNvSpPr/>
            <p:nvPr/>
          </p:nvSpPr>
          <p:spPr>
            <a:xfrm>
              <a:off x="345225" y="2040361"/>
              <a:ext cx="4083161" cy="4539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u="sng">
                  <a:solidFill>
                    <a:schemeClr val="tx1"/>
                  </a:solidFill>
                </a:rPr>
                <a:t>LEGEND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Picnic Shelter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Grill and Hot Coal Barrel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Picnic Tables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Parking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Walkway /Trail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Bike Rack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Shade Canopy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Splashpad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Playground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Comfort Station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Graham E. Martin Memorial Plaza</a:t>
              </a:r>
            </a:p>
            <a:p>
              <a:pPr marL="342900" indent="-342900">
                <a:buAutoNum type="arabicPeriod"/>
              </a:pPr>
              <a:r>
                <a:rPr lang="en-US">
                  <a:solidFill>
                    <a:schemeClr val="tx1"/>
                  </a:solidFill>
                </a:rPr>
                <a:t>Crosswalk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0938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5EC33-3385-1D84-4BA5-78B4D2C9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0CD8-1BC0-6C05-44CE-A38570B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Splash Pad &amp; Playground Design</a:t>
            </a:r>
            <a:br>
              <a:rPr lang="en-US" sz="5400" b="1"/>
            </a:br>
            <a:endParaRPr lang="en-US" sz="5400" b="1" kern="1200">
              <a:ea typeface="Calibri Light"/>
              <a:cs typeface="Calibri Light"/>
            </a:endParaRPr>
          </a:p>
        </p:txBody>
      </p:sp>
      <p:pic>
        <p:nvPicPr>
          <p:cNvPr id="3" name="Picture 2" descr="A collage of a playground&#10;&#10;Description automatically generated">
            <a:extLst>
              <a:ext uri="{FF2B5EF4-FFF2-40B4-BE49-F238E27FC236}">
                <a16:creationId xmlns:a16="http://schemas.microsoft.com/office/drawing/2014/main" id="{E9A38E5D-4617-39EE-53D5-849017CF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1" b="9209"/>
          <a:stretch/>
        </p:blipFill>
        <p:spPr>
          <a:xfrm>
            <a:off x="1927266" y="1714500"/>
            <a:ext cx="8338304" cy="5064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349FA-3680-7398-5E2D-4E7D5A73FFEC}"/>
              </a:ext>
            </a:extLst>
          </p:cNvPr>
          <p:cNvSpPr txBox="1"/>
          <p:nvPr/>
        </p:nvSpPr>
        <p:spPr>
          <a:xfrm>
            <a:off x="966650" y="234783"/>
            <a:ext cx="27077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u="sng" dirty="0"/>
              <a:t>Part of Phase 1</a:t>
            </a:r>
            <a:endParaRPr lang="en-US" sz="3000" u="sng" dirty="0"/>
          </a:p>
        </p:txBody>
      </p:sp>
    </p:spTree>
    <p:extLst>
      <p:ext uri="{BB962C8B-B14F-4D97-AF65-F5344CB8AC3E}">
        <p14:creationId xmlns:p14="http://schemas.microsoft.com/office/powerpoint/2010/main" val="422883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506A-C1C3-8B01-4872-49B0E60D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7A52-A789-34DC-8E64-31D4154B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444314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Environmental Assessment</a:t>
            </a:r>
            <a:b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85E7CF-FC8C-947B-D19B-3476BEC2619C}"/>
              </a:ext>
            </a:extLst>
          </p:cNvPr>
          <p:cNvSpPr txBox="1">
            <a:spLocks/>
          </p:cNvSpPr>
          <p:nvPr/>
        </p:nvSpPr>
        <p:spPr>
          <a:xfrm>
            <a:off x="630933" y="2165872"/>
            <a:ext cx="4459538" cy="426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Prior to being developed as a park, the site was mined for aggregate.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The area was filled in overtime with fill material; a common practice at the time.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The type of fill material used is now considered unacceptable.</a:t>
            </a:r>
          </a:p>
          <a:p>
            <a:r>
              <a:rPr lang="en-US" sz="24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Environmental investigations were done with soil samples collected.</a:t>
            </a:r>
          </a:p>
          <a:p>
            <a:r>
              <a:rPr lang="en-US" sz="24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Results show some areas have metals and some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polycyclic aromatic hydrocarbons (PAHs) above the state regulatory limits for recreational sites.</a:t>
            </a:r>
          </a:p>
          <a:p>
            <a:r>
              <a:rPr lang="en-US" sz="24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PAHs occur naturally in coal, crude oil, gas, and other products. 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40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4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97DAA644-9292-E3DA-7286-499D67A2009A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7CDD8-2992-F81D-07BA-A51DF4F29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103" y="1885988"/>
            <a:ext cx="6844730" cy="47324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24E39B-E29E-6B1E-8964-4638BFDC28A7}"/>
              </a:ext>
            </a:extLst>
          </p:cNvPr>
          <p:cNvGrpSpPr/>
          <p:nvPr/>
        </p:nvGrpSpPr>
        <p:grpSpPr>
          <a:xfrm>
            <a:off x="6902862" y="1577673"/>
            <a:ext cx="4012781" cy="1246468"/>
            <a:chOff x="-1537232" y="4939644"/>
            <a:chExt cx="3856226" cy="13891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46FE177-ACB2-F0EE-0EC0-11848676D27A}"/>
                </a:ext>
              </a:extLst>
            </p:cNvPr>
            <p:cNvSpPr/>
            <p:nvPr/>
          </p:nvSpPr>
          <p:spPr>
            <a:xfrm>
              <a:off x="-1537232" y="4939644"/>
              <a:ext cx="3856226" cy="13891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u="sng" dirty="0">
                  <a:solidFill>
                    <a:schemeClr val="tx1"/>
                  </a:solidFill>
                </a:rPr>
                <a:t>LEGEND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          Site Investigation Boundary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          No Exceedances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          Recreational Limits Exceedance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BC2FCC-E337-DD16-B494-574713428C6B}"/>
                </a:ext>
              </a:extLst>
            </p:cNvPr>
            <p:cNvGrpSpPr/>
            <p:nvPr/>
          </p:nvGrpSpPr>
          <p:grpSpPr>
            <a:xfrm>
              <a:off x="-1339067" y="5413974"/>
              <a:ext cx="418346" cy="855254"/>
              <a:chOff x="-991398" y="3444744"/>
              <a:chExt cx="418346" cy="855254"/>
            </a:xfrm>
          </p:grpSpPr>
          <p:pic>
            <p:nvPicPr>
              <p:cNvPr id="18" name="Picture 17" descr="A red circle with black text&#10;&#10;Description automatically generated">
                <a:extLst>
                  <a:ext uri="{FF2B5EF4-FFF2-40B4-BE49-F238E27FC236}">
                    <a16:creationId xmlns:a16="http://schemas.microsoft.com/office/drawing/2014/main" id="{C8734D5E-1FED-7668-E615-FB7D99C6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092" t="19677" r="43230" b="44443"/>
              <a:stretch/>
            </p:blipFill>
            <p:spPr>
              <a:xfrm>
                <a:off x="-915804" y="3923531"/>
                <a:ext cx="267158" cy="376467"/>
              </a:xfrm>
              <a:prstGeom prst="rect">
                <a:avLst/>
              </a:prstGeom>
            </p:spPr>
          </p:pic>
          <p:pic>
            <p:nvPicPr>
              <p:cNvPr id="19" name="Picture 18" descr="A red circle with black text&#10;&#10;Description automatically generated">
                <a:extLst>
                  <a:ext uri="{FF2B5EF4-FFF2-40B4-BE49-F238E27FC236}">
                    <a16:creationId xmlns:a16="http://schemas.microsoft.com/office/drawing/2014/main" id="{F7D88B71-E5B4-2EAB-7C53-5AB1CFDFF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419" t="70389" r="92412" b="6194"/>
              <a:stretch/>
            </p:blipFill>
            <p:spPr>
              <a:xfrm>
                <a:off x="-907479" y="3677829"/>
                <a:ext cx="206770" cy="245702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BC72510-0DB8-66BA-CB00-865A5186C9CE}"/>
                  </a:ext>
                </a:extLst>
              </p:cNvPr>
              <p:cNvSpPr/>
              <p:nvPr/>
            </p:nvSpPr>
            <p:spPr>
              <a:xfrm>
                <a:off x="-991398" y="3444744"/>
                <a:ext cx="418346" cy="220469"/>
              </a:xfrm>
              <a:prstGeom prst="rect">
                <a:avLst/>
              </a:prstGeom>
              <a:noFill/>
              <a:ln w="38100">
                <a:solidFill>
                  <a:srgbClr val="75DB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166DC76-874C-8AC3-08C1-026DC6488A4E}"/>
              </a:ext>
            </a:extLst>
          </p:cNvPr>
          <p:cNvSpPr/>
          <p:nvPr/>
        </p:nvSpPr>
        <p:spPr>
          <a:xfrm>
            <a:off x="5285064" y="2210499"/>
            <a:ext cx="6555997" cy="2541864"/>
          </a:xfrm>
          <a:custGeom>
            <a:avLst/>
            <a:gdLst>
              <a:gd name="connsiteX0" fmla="*/ 8389 w 6555997"/>
              <a:gd name="connsiteY0" fmla="*/ 16778 h 2541864"/>
              <a:gd name="connsiteX1" fmla="*/ 0 w 6555997"/>
              <a:gd name="connsiteY1" fmla="*/ 457200 h 2541864"/>
              <a:gd name="connsiteX2" fmla="*/ 843094 w 6555997"/>
              <a:gd name="connsiteY2" fmla="*/ 1191237 h 2541864"/>
              <a:gd name="connsiteX3" fmla="*/ 1623270 w 6555997"/>
              <a:gd name="connsiteY3" fmla="*/ 1694576 h 2541864"/>
              <a:gd name="connsiteX4" fmla="*/ 2546059 w 6555997"/>
              <a:gd name="connsiteY4" fmla="*/ 2139193 h 2541864"/>
              <a:gd name="connsiteX5" fmla="*/ 3569516 w 6555997"/>
              <a:gd name="connsiteY5" fmla="*/ 2457974 h 2541864"/>
              <a:gd name="connsiteX6" fmla="*/ 4160940 w 6555997"/>
              <a:gd name="connsiteY6" fmla="*/ 2520892 h 2541864"/>
              <a:gd name="connsiteX7" fmla="*/ 4223857 w 6555997"/>
              <a:gd name="connsiteY7" fmla="*/ 2512503 h 2541864"/>
              <a:gd name="connsiteX8" fmla="*/ 5532540 w 6555997"/>
              <a:gd name="connsiteY8" fmla="*/ 2525086 h 2541864"/>
              <a:gd name="connsiteX9" fmla="*/ 6384022 w 6555997"/>
              <a:gd name="connsiteY9" fmla="*/ 2541864 h 2541864"/>
              <a:gd name="connsiteX10" fmla="*/ 6555997 w 6555997"/>
              <a:gd name="connsiteY10" fmla="*/ 2491530 h 2541864"/>
              <a:gd name="connsiteX11" fmla="*/ 6547608 w 6555997"/>
              <a:gd name="connsiteY11" fmla="*/ 0 h 2541864"/>
              <a:gd name="connsiteX12" fmla="*/ 6241409 w 6555997"/>
              <a:gd name="connsiteY12" fmla="*/ 364921 h 2541864"/>
              <a:gd name="connsiteX13" fmla="*/ 5784209 w 6555997"/>
              <a:gd name="connsiteY13" fmla="*/ 658536 h 2541864"/>
              <a:gd name="connsiteX14" fmla="*/ 5276675 w 6555997"/>
              <a:gd name="connsiteY14" fmla="*/ 851483 h 2541864"/>
              <a:gd name="connsiteX15" fmla="*/ 4311942 w 6555997"/>
              <a:gd name="connsiteY15" fmla="*/ 956345 h 2541864"/>
              <a:gd name="connsiteX16" fmla="*/ 3020037 w 6555997"/>
              <a:gd name="connsiteY16" fmla="*/ 1002484 h 2541864"/>
              <a:gd name="connsiteX17" fmla="*/ 2416030 w 6555997"/>
              <a:gd name="connsiteY17" fmla="*/ 1040235 h 2541864"/>
              <a:gd name="connsiteX18" fmla="*/ 1874940 w 6555997"/>
              <a:gd name="connsiteY18" fmla="*/ 872455 h 2541864"/>
              <a:gd name="connsiteX19" fmla="*/ 1472268 w 6555997"/>
              <a:gd name="connsiteY19" fmla="*/ 675314 h 2541864"/>
              <a:gd name="connsiteX20" fmla="*/ 826316 w 6555997"/>
              <a:gd name="connsiteY20" fmla="*/ 411061 h 2541864"/>
              <a:gd name="connsiteX21" fmla="*/ 205530 w 6555997"/>
              <a:gd name="connsiteY21" fmla="*/ 96473 h 2541864"/>
              <a:gd name="connsiteX22" fmla="*/ 8389 w 6555997"/>
              <a:gd name="connsiteY22" fmla="*/ 16778 h 254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55997" h="2541864">
                <a:moveTo>
                  <a:pt x="8389" y="16778"/>
                </a:moveTo>
                <a:lnTo>
                  <a:pt x="0" y="457200"/>
                </a:lnTo>
                <a:lnTo>
                  <a:pt x="843094" y="1191237"/>
                </a:lnTo>
                <a:lnTo>
                  <a:pt x="1623270" y="1694576"/>
                </a:lnTo>
                <a:lnTo>
                  <a:pt x="2546059" y="2139193"/>
                </a:lnTo>
                <a:lnTo>
                  <a:pt x="3569516" y="2457974"/>
                </a:lnTo>
                <a:lnTo>
                  <a:pt x="4160940" y="2520892"/>
                </a:lnTo>
                <a:lnTo>
                  <a:pt x="4223857" y="2512503"/>
                </a:lnTo>
                <a:lnTo>
                  <a:pt x="5532540" y="2525086"/>
                </a:lnTo>
                <a:lnTo>
                  <a:pt x="6384022" y="2541864"/>
                </a:lnTo>
                <a:lnTo>
                  <a:pt x="6555997" y="2491530"/>
                </a:lnTo>
                <a:cubicBezTo>
                  <a:pt x="6553201" y="1661020"/>
                  <a:pt x="6550404" y="830510"/>
                  <a:pt x="6547608" y="0"/>
                </a:cubicBezTo>
                <a:lnTo>
                  <a:pt x="6241409" y="364921"/>
                </a:lnTo>
                <a:lnTo>
                  <a:pt x="5784209" y="658536"/>
                </a:lnTo>
                <a:lnTo>
                  <a:pt x="5276675" y="851483"/>
                </a:lnTo>
                <a:lnTo>
                  <a:pt x="4311942" y="956345"/>
                </a:lnTo>
                <a:lnTo>
                  <a:pt x="3020037" y="1002484"/>
                </a:lnTo>
                <a:lnTo>
                  <a:pt x="2416030" y="1040235"/>
                </a:lnTo>
                <a:lnTo>
                  <a:pt x="1874940" y="872455"/>
                </a:lnTo>
                <a:lnTo>
                  <a:pt x="1472268" y="675314"/>
                </a:lnTo>
                <a:lnTo>
                  <a:pt x="826316" y="411061"/>
                </a:lnTo>
                <a:lnTo>
                  <a:pt x="205530" y="96473"/>
                </a:lnTo>
                <a:lnTo>
                  <a:pt x="8389" y="16778"/>
                </a:lnTo>
                <a:close/>
              </a:path>
            </a:pathLst>
          </a:custGeom>
          <a:noFill/>
          <a:ln w="28575">
            <a:solidFill>
              <a:srgbClr val="75D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932647-3CDA-8A3A-1D6B-53CB08832355}"/>
              </a:ext>
            </a:extLst>
          </p:cNvPr>
          <p:cNvSpPr/>
          <p:nvPr/>
        </p:nvSpPr>
        <p:spPr>
          <a:xfrm>
            <a:off x="8854580" y="4945310"/>
            <a:ext cx="2973897" cy="1560352"/>
          </a:xfrm>
          <a:custGeom>
            <a:avLst/>
            <a:gdLst>
              <a:gd name="connsiteX0" fmla="*/ 440422 w 2973897"/>
              <a:gd name="connsiteY0" fmla="*/ 0 h 1560352"/>
              <a:gd name="connsiteX1" fmla="*/ 0 w 2973897"/>
              <a:gd name="connsiteY1" fmla="*/ 1547769 h 1560352"/>
              <a:gd name="connsiteX2" fmla="*/ 2973897 w 2973897"/>
              <a:gd name="connsiteY2" fmla="*/ 1560352 h 1560352"/>
              <a:gd name="connsiteX3" fmla="*/ 2973897 w 2973897"/>
              <a:gd name="connsiteY3" fmla="*/ 20973 h 1560352"/>
              <a:gd name="connsiteX4" fmla="*/ 440422 w 2973897"/>
              <a:gd name="connsiteY4" fmla="*/ 0 h 15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897" h="1560352">
                <a:moveTo>
                  <a:pt x="440422" y="0"/>
                </a:moveTo>
                <a:lnTo>
                  <a:pt x="0" y="1547769"/>
                </a:lnTo>
                <a:lnTo>
                  <a:pt x="2973897" y="1560352"/>
                </a:lnTo>
                <a:lnTo>
                  <a:pt x="2973897" y="20973"/>
                </a:lnTo>
                <a:lnTo>
                  <a:pt x="440422" y="0"/>
                </a:lnTo>
                <a:close/>
              </a:path>
            </a:pathLst>
          </a:custGeom>
          <a:noFill/>
          <a:ln w="28575">
            <a:solidFill>
              <a:srgbClr val="75D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7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642de7-e5c4-4775-8f00-a5c48e46fc97" xsi:nil="true"/>
    <PMO_x0020_Project_x0020_ID xmlns="fe52bb2d-73f0-45b4-b30e-df01cf3751a3" xsi:nil="true"/>
    <lcf76f155ced4ddcb4097134ff3c332f xmlns="fe52bb2d-73f0-45b4-b30e-df01cf3751a3">
      <Terms xmlns="http://schemas.microsoft.com/office/infopath/2007/PartnerControls"/>
    </lcf76f155ced4ddcb4097134ff3c332f>
    <SharedWithUsers xmlns="07642de7-e5c4-4775-8f00-a5c48e46fc97">
      <UserInfo>
        <DisplayName>Kyle Lueken</DisplayName>
        <AccountId>388</AccountId>
        <AccountType/>
      </UserInfo>
      <UserInfo>
        <DisplayName>Jennifer Tillman</DisplayName>
        <AccountId>10</AccountId>
        <AccountType/>
      </UserInfo>
    </SharedWithUsers>
    <_Flow_SignoffStatus xmlns="fe52bb2d-73f0-45b4-b30e-df01cf3751a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2D0587FF32D42AF406C1AB41174F0" ma:contentTypeVersion="17" ma:contentTypeDescription="Create a new document." ma:contentTypeScope="" ma:versionID="c36e7e504382cd61460c433844918328">
  <xsd:schema xmlns:xsd="http://www.w3.org/2001/XMLSchema" xmlns:xs="http://www.w3.org/2001/XMLSchema" xmlns:p="http://schemas.microsoft.com/office/2006/metadata/properties" xmlns:ns2="fe52bb2d-73f0-45b4-b30e-df01cf3751a3" xmlns:ns3="07642de7-e5c4-4775-8f00-a5c48e46fc97" targetNamespace="http://schemas.microsoft.com/office/2006/metadata/properties" ma:root="true" ma:fieldsID="4b3cecc79930b2e01f7f1577241da399" ns2:_="" ns3:_="">
    <xsd:import namespace="fe52bb2d-73f0-45b4-b30e-df01cf3751a3"/>
    <xsd:import namespace="07642de7-e5c4-4775-8f00-a5c48e46f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PMO_x0020_Project_x0020_ID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bb2d-73f0-45b4-b30e-df01cf375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cc335bb-589d-4639-a998-6251172301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PMO_x0020_Project_x0020_ID" ma:index="20" nillable="true" ma:displayName="PMO Project ID" ma:format="Dropdown" ma:internalName="PMO_x0020_Project_x0020_ID">
      <xsd:simpleType>
        <xsd:restriction base="dms:Choice">
          <xsd:enumeration value="1-ALP-1"/>
          <xsd:enumeration value="2-KUN-1"/>
          <xsd:enumeration value="3-MAJ-1"/>
          <xsd:enumeration value="4-GAR-1"/>
          <xsd:enumeration value="4-GAR-2"/>
          <xsd:enumeration value="5-GEI-1"/>
          <xsd:enumeration value="6-GRA-1"/>
          <xsd:enumeration value="7-GRA-2"/>
          <xsd:enumeration value="7-GRA-1"/>
          <xsd:enumeration value="8-GUS-1"/>
          <xsd:enumeration value="9-HOL-1"/>
          <xsd:enumeration value="10-WOR-1"/>
          <xsd:enumeration value="10-WOR-2"/>
          <xsd:enumeration value="11-KRA-1"/>
          <xsd:enumeration value="11-KRA-2"/>
          <xsd:enumeration value="11-KRA-3"/>
          <xsd:enumeration value="12-CHA-1"/>
          <xsd:enumeration value="13-DUB-1"/>
          <xsd:enumeration value="14-EAG-1"/>
          <xsd:enumeration value="15-FRA-1"/>
          <xsd:enumeration value="16-FRE-1"/>
          <xsd:enumeration value="16-FRE-2"/>
          <xsd:enumeration value="16-FRE-3"/>
          <xsd:enumeration value="17-MLK-1"/>
          <xsd:enumeration value="18-PER-1"/>
          <xsd:enumeration value="19-RIV-1"/>
          <xsd:enumeration value="20-RIV-1"/>
          <xsd:enumeration value="21-SAH-1"/>
          <xsd:enumeration value="21-SAH-2"/>
          <xsd:enumeration value="22-SOU-1"/>
          <xsd:enumeration value="23-SOU-1"/>
          <xsd:enumeration value="23-SOU-2"/>
          <xsd:enumeration value="24-TAR-1"/>
          <xsd:enumeration value="25-TOL-1"/>
          <xsd:enumeration value="26-WAS-1"/>
          <xsd:enumeration value="27-CON-1"/>
          <xsd:enumeration value="28-OTH-1"/>
          <xsd:enumeration value="99-PLY-1"/>
          <xsd:enumeration value="99-PLY-2"/>
          <xsd:enumeration value="99-PLY-3"/>
          <xsd:enumeration value="99-PLY-4"/>
          <xsd:enumeration value="99-PLY-5"/>
          <xsd:enumeration value="99-PLY-6"/>
          <xsd:enumeration value="99-PLY-7"/>
          <xsd:enumeration value="99-PLY-8"/>
          <xsd:enumeration value="99-PLY-9"/>
          <xsd:enumeration value="99-PLY-10"/>
          <xsd:enumeration value="99-PLY-11"/>
          <xsd:enumeration value="99-PLY-12"/>
          <xsd:enumeration value="99-PLY-13"/>
          <xsd:enumeration value="99-PLY-14"/>
          <xsd:enumeration value="99-PLY-15"/>
          <xsd:enumeration value="99-PLY-16"/>
          <xsd:enumeration value="99-PLY-17"/>
          <xsd:enumeration value="99-PLY-18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42de7-e5c4-4775-8f00-a5c48e46f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3e6655-ff10-4064-915b-33bc104c5645}" ma:internalName="TaxCatchAll" ma:showField="CatchAllData" ma:web="07642de7-e5c4-4775-8f00-a5c48e46f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94FE42-D74D-41E9-B47A-14673F4981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F4D6F-ED0B-4AC0-B550-17946BA4888C}">
  <ds:schemaRefs>
    <ds:schemaRef ds:uri="07642de7-e5c4-4775-8f00-a5c48e46fc97"/>
    <ds:schemaRef ds:uri="fe52bb2d-73f0-45b4-b30e-df01cf3751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F9E14D-E6A9-45F5-888A-5B4454A6C063}">
  <ds:schemaRefs>
    <ds:schemaRef ds:uri="07642de7-e5c4-4775-8f00-a5c48e46fc97"/>
    <ds:schemaRef ds:uri="fe52bb2d-73f0-45b4-b30e-df01cf3751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460</Words>
  <Application>Microsoft Office PowerPoint</Application>
  <PresentationFormat>Widescreen</PresentationFormat>
  <Paragraphs>129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Source Sans Pro</vt:lpstr>
      <vt:lpstr>Office Theme</vt:lpstr>
      <vt:lpstr>1_Office Theme</vt:lpstr>
      <vt:lpstr>PowerPoint Presentation</vt:lpstr>
      <vt:lpstr>Agenda </vt:lpstr>
      <vt:lpstr>Introductions </vt:lpstr>
      <vt:lpstr>Background </vt:lpstr>
      <vt:lpstr>Site Plan </vt:lpstr>
      <vt:lpstr>Phases </vt:lpstr>
      <vt:lpstr>PowerPoint Presentation</vt:lpstr>
      <vt:lpstr>Splash Pad &amp; Playground Design </vt:lpstr>
      <vt:lpstr>Environmental Assessment </vt:lpstr>
      <vt:lpstr>Environmental Assessment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Chapel Hill Park</dc:title>
  <dc:creator>Jennifer Tillman</dc:creator>
  <cp:lastModifiedBy>Denman, Andre T</cp:lastModifiedBy>
  <cp:revision>45</cp:revision>
  <cp:lastPrinted>2024-11-21T21:20:59Z</cp:lastPrinted>
  <dcterms:created xsi:type="dcterms:W3CDTF">2023-09-15T17:05:27Z</dcterms:created>
  <dcterms:modified xsi:type="dcterms:W3CDTF">2024-12-05T21:52:46Z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0x010100A012D0587FF32D42AF406C1AB41174F0</vt:lpwstr>
  </property>
  <property fmtid="{D5CDD505-2E9C-101B-9397-08002B2CF9AE}" pid="3" name="MediaServiceImageTags">
    <vt:lpwstr/>
  </property>
</Properties>
</file>